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1" r:id="rId4"/>
    <p:sldId id="258" r:id="rId5"/>
    <p:sldId id="259" r:id="rId6"/>
    <p:sldId id="260" r:id="rId7"/>
    <p:sldId id="262" r:id="rId8"/>
    <p:sldId id="265" r:id="rId9"/>
    <p:sldId id="263" r:id="rId10"/>
    <p:sldId id="264" r:id="rId11"/>
    <p:sldId id="267" r:id="rId12"/>
    <p:sldId id="266" r:id="rId13"/>
    <p:sldId id="289" r:id="rId14"/>
    <p:sldId id="269" r:id="rId15"/>
    <p:sldId id="290" r:id="rId16"/>
    <p:sldId id="291" r:id="rId17"/>
    <p:sldId id="292" r:id="rId18"/>
    <p:sldId id="270" r:id="rId19"/>
    <p:sldId id="271" r:id="rId20"/>
    <p:sldId id="293" r:id="rId21"/>
    <p:sldId id="272" r:id="rId22"/>
    <p:sldId id="294" r:id="rId23"/>
    <p:sldId id="295" r:id="rId24"/>
    <p:sldId id="296" r:id="rId25"/>
    <p:sldId id="297" r:id="rId26"/>
    <p:sldId id="273" r:id="rId27"/>
    <p:sldId id="274" r:id="rId28"/>
    <p:sldId id="300" r:id="rId29"/>
    <p:sldId id="298" r:id="rId30"/>
    <p:sldId id="299" r:id="rId31"/>
    <p:sldId id="301" r:id="rId32"/>
    <p:sldId id="302" r:id="rId33"/>
    <p:sldId id="303" r:id="rId34"/>
    <p:sldId id="304" r:id="rId35"/>
    <p:sldId id="275" r:id="rId36"/>
    <p:sldId id="305" r:id="rId37"/>
    <p:sldId id="276"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9" d="100"/>
          <a:sy n="89" d="100"/>
        </p:scale>
        <p:origin x="46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7F960DDD-4718-482C-A6B9-FCC1F2B6A5D8}" type="datetimeFigureOut">
              <a:rPr lang="zh-CN" altLang="en-US" smtClean="0"/>
              <a:t>2018/9/9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2809462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960DDD-4718-482C-A6B9-FCC1F2B6A5D8}" type="datetimeFigureOut">
              <a:rPr lang="zh-CN" altLang="en-US" smtClean="0"/>
              <a:t>2018/9/9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930949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960DDD-4718-482C-A6B9-FCC1F2B6A5D8}" type="datetimeFigureOut">
              <a:rPr lang="zh-CN" altLang="en-US" smtClean="0"/>
              <a:t>2018/9/9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1553530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960DDD-4718-482C-A6B9-FCC1F2B6A5D8}" type="datetimeFigureOut">
              <a:rPr lang="zh-CN" altLang="en-US" smtClean="0"/>
              <a:t>2018/9/9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2687802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7F960DDD-4718-482C-A6B9-FCC1F2B6A5D8}" type="datetimeFigureOut">
              <a:rPr lang="zh-CN" altLang="en-US" smtClean="0"/>
              <a:t>2018/9/9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40873174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F960DDD-4718-482C-A6B9-FCC1F2B6A5D8}" type="datetimeFigureOut">
              <a:rPr lang="zh-CN" altLang="en-US" smtClean="0"/>
              <a:t>2018/9/9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2210097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7F960DDD-4718-482C-A6B9-FCC1F2B6A5D8}" type="datetimeFigureOut">
              <a:rPr lang="zh-CN" altLang="en-US" smtClean="0"/>
              <a:t>2018/9/9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815423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F960DDD-4718-482C-A6B9-FCC1F2B6A5D8}" type="datetimeFigureOut">
              <a:rPr lang="zh-CN" altLang="en-US" smtClean="0"/>
              <a:t>2018/9/9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1471507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F960DDD-4718-482C-A6B9-FCC1F2B6A5D8}" type="datetimeFigureOut">
              <a:rPr lang="zh-CN" altLang="en-US" smtClean="0"/>
              <a:t>2018/9/9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2004382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7F960DDD-4718-482C-A6B9-FCC1F2B6A5D8}" type="datetimeFigureOut">
              <a:rPr lang="zh-CN" altLang="en-US" smtClean="0"/>
              <a:t>2018/9/9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3807712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7F960DDD-4718-482C-A6B9-FCC1F2B6A5D8}" type="datetimeFigureOut">
              <a:rPr lang="zh-CN" altLang="en-US" smtClean="0"/>
              <a:t>2018/9/9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2167668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960DDD-4718-482C-A6B9-FCC1F2B6A5D8}" type="datetimeFigureOut">
              <a:rPr lang="zh-CN" altLang="en-US" smtClean="0"/>
              <a:t>2018/9/9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17730548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15.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png"/><Relationship Id="rId7" Type="http://schemas.openxmlformats.org/officeDocument/2006/relationships/image" Target="../media/image20.jp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2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0199" y="627595"/>
            <a:ext cx="7071602" cy="5602810"/>
          </a:xfrm>
          <a:prstGeom prst="rect">
            <a:avLst/>
          </a:prstGeom>
        </p:spPr>
      </p:pic>
      <p:sp>
        <p:nvSpPr>
          <p:cNvPr id="2" name="标题 1"/>
          <p:cNvSpPr>
            <a:spLocks noGrp="1"/>
          </p:cNvSpPr>
          <p:nvPr>
            <p:ph type="ctrTitle"/>
          </p:nvPr>
        </p:nvSpPr>
        <p:spPr/>
        <p:txBody>
          <a:bodyPr>
            <a:normAutofit/>
          </a:bodyPr>
          <a:lstStyle/>
          <a:p>
            <a:r>
              <a:rPr lang="en-US" altLang="zh-CN" sz="9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CFM56-7B</a:t>
            </a:r>
            <a:endParaRPr lang="zh-CN" altLang="en-US" sz="9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353683" y="6003985"/>
            <a:ext cx="3778370" cy="646331"/>
          </a:xfrm>
          <a:prstGeom prst="rect">
            <a:avLst/>
          </a:prstGeom>
          <a:noFill/>
        </p:spPr>
        <p:txBody>
          <a:bodyPr wrap="square" rtlCol="0">
            <a:spAutoFit/>
          </a:bodyPr>
          <a:lstStyle/>
          <a:p>
            <a:r>
              <a:rPr lang="zh-CN" altLang="en-US" sz="3600" dirty="0">
                <a:solidFill>
                  <a:srgbClr val="FF0000"/>
                </a:solidFill>
                <a:latin typeface="方正超粗黑_GBK" panose="03000509000000000000" pitchFamily="65" charset="-122"/>
                <a:ea typeface="方正超粗黑_GBK" panose="03000509000000000000" pitchFamily="65" charset="-122"/>
              </a:rPr>
              <a:t>发动</a:t>
            </a:r>
            <a:r>
              <a:rPr lang="zh-CN" altLang="en-US" sz="3600" dirty="0" smtClean="0">
                <a:solidFill>
                  <a:srgbClr val="FF0000"/>
                </a:solidFill>
                <a:latin typeface="方正超粗黑_GBK" panose="03000509000000000000" pitchFamily="65" charset="-122"/>
                <a:ea typeface="方正超粗黑_GBK" panose="03000509000000000000" pitchFamily="65" charset="-122"/>
              </a:rPr>
              <a:t>机孔探检查</a:t>
            </a:r>
            <a:endParaRPr lang="zh-CN" altLang="en-US" sz="3600" dirty="0">
              <a:solidFill>
                <a:srgbClr val="FF0000"/>
              </a:solidFill>
              <a:latin typeface="方正超粗黑_GBK" panose="03000509000000000000" pitchFamily="65" charset="-122"/>
              <a:ea typeface="方正超粗黑_GBK" panose="03000509000000000000" pitchFamily="65" charset="-122"/>
            </a:endParaRPr>
          </a:p>
        </p:txBody>
      </p:sp>
      <p:sp>
        <p:nvSpPr>
          <p:cNvPr id="6" name="文本框 5"/>
          <p:cNvSpPr txBox="1"/>
          <p:nvPr/>
        </p:nvSpPr>
        <p:spPr>
          <a:xfrm>
            <a:off x="8126083" y="6003985"/>
            <a:ext cx="3778370" cy="646331"/>
          </a:xfrm>
          <a:prstGeom prst="rect">
            <a:avLst/>
          </a:prstGeom>
          <a:noFill/>
        </p:spPr>
        <p:txBody>
          <a:bodyPr wrap="square" rtlCol="0">
            <a:spAutoFit/>
          </a:bodyPr>
          <a:lstStyle/>
          <a:p>
            <a:r>
              <a:rPr lang="en-US" altLang="zh-CN" sz="3600" dirty="0" smtClean="0">
                <a:solidFill>
                  <a:srgbClr val="FF0000"/>
                </a:solidFill>
                <a:latin typeface="方正超粗黑_GBK" panose="03000509000000000000" pitchFamily="65" charset="-122"/>
                <a:ea typeface="方正超粗黑_GBK" panose="03000509000000000000" pitchFamily="65" charset="-122"/>
              </a:rPr>
              <a:t>2018.9.9</a:t>
            </a:r>
            <a:endParaRPr lang="zh-CN" altLang="en-US" sz="3600"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1978047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575310"/>
            <a:ext cx="10058400" cy="5076645"/>
          </a:xfrm>
          <a:prstGeom prst="rect">
            <a:avLst/>
          </a:prstGeom>
        </p:spPr>
      </p:pic>
      <p:sp>
        <p:nvSpPr>
          <p:cNvPr id="3" name="文本框 2"/>
          <p:cNvSpPr txBox="1"/>
          <p:nvPr/>
        </p:nvSpPr>
        <p:spPr>
          <a:xfrm>
            <a:off x="3968151" y="5917720"/>
            <a:ext cx="4255699" cy="646331"/>
          </a:xfrm>
          <a:prstGeom prst="rect">
            <a:avLst/>
          </a:prstGeom>
          <a:solidFill>
            <a:schemeClr val="bg2"/>
          </a:solidFill>
        </p:spPr>
        <p:txBody>
          <a:bodyPr wrap="square" rtlCol="0">
            <a:spAutoFit/>
          </a:bodyPr>
          <a:lstStyle/>
          <a:p>
            <a:pPr algn="ctr"/>
            <a:r>
              <a:rPr lang="zh-CN" altLang="en-US" sz="3600" dirty="0" smtClean="0">
                <a:solidFill>
                  <a:srgbClr val="FF0000"/>
                </a:solidFill>
                <a:latin typeface="方正超粗黑_GBK" panose="03000509000000000000" pitchFamily="65" charset="-122"/>
                <a:ea typeface="方正超粗黑_GBK" panose="03000509000000000000" pitchFamily="65" charset="-122"/>
              </a:rPr>
              <a:t>发动机孔探</a:t>
            </a:r>
            <a:r>
              <a:rPr lang="zh-CN" altLang="en-US" sz="3600" dirty="0">
                <a:solidFill>
                  <a:srgbClr val="FF0000"/>
                </a:solidFill>
                <a:latin typeface="方正超粗黑_GBK" panose="03000509000000000000" pitchFamily="65" charset="-122"/>
                <a:ea typeface="方正超粗黑_GBK" panose="03000509000000000000" pitchFamily="65" charset="-122"/>
              </a:rPr>
              <a:t>检查</a:t>
            </a:r>
          </a:p>
        </p:txBody>
      </p:sp>
      <p:sp>
        <p:nvSpPr>
          <p:cNvPr id="4" name="圆角矩形 3"/>
          <p:cNvSpPr/>
          <p:nvPr/>
        </p:nvSpPr>
        <p:spPr>
          <a:xfrm>
            <a:off x="7530861" y="976583"/>
            <a:ext cx="405442" cy="1283538"/>
          </a:xfrm>
          <a:prstGeom prst="round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7539487" y="2960658"/>
            <a:ext cx="405442" cy="2612005"/>
          </a:xfrm>
          <a:prstGeom prst="round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92892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985789"/>
            <a:ext cx="10058400" cy="2713523"/>
          </a:xfrm>
          <a:prstGeom prst="rect">
            <a:avLst/>
          </a:prstGeom>
        </p:spPr>
      </p:pic>
      <p:sp>
        <p:nvSpPr>
          <p:cNvPr id="3" name="文本框 2"/>
          <p:cNvSpPr txBox="1"/>
          <p:nvPr/>
        </p:nvSpPr>
        <p:spPr>
          <a:xfrm>
            <a:off x="3968151" y="5917720"/>
            <a:ext cx="4255699" cy="646331"/>
          </a:xfrm>
          <a:prstGeom prst="rect">
            <a:avLst/>
          </a:prstGeom>
          <a:solidFill>
            <a:schemeClr val="bg2"/>
          </a:solidFill>
        </p:spPr>
        <p:txBody>
          <a:bodyPr wrap="square" rtlCol="0">
            <a:spAutoFit/>
          </a:bodyPr>
          <a:lstStyle/>
          <a:p>
            <a:pPr algn="ctr"/>
            <a:r>
              <a:rPr lang="zh-CN" altLang="en-US" sz="3600" dirty="0" smtClean="0">
                <a:solidFill>
                  <a:srgbClr val="FF0000"/>
                </a:solidFill>
                <a:latin typeface="方正超粗黑_GBK" panose="03000509000000000000" pitchFamily="65" charset="-122"/>
                <a:ea typeface="方正超粗黑_GBK" panose="03000509000000000000" pitchFamily="65" charset="-122"/>
              </a:rPr>
              <a:t>发动机孔探</a:t>
            </a:r>
            <a:r>
              <a:rPr lang="zh-CN" altLang="en-US" sz="3600" dirty="0">
                <a:solidFill>
                  <a:srgbClr val="FF0000"/>
                </a:solidFill>
                <a:latin typeface="方正超粗黑_GBK" panose="03000509000000000000" pitchFamily="65" charset="-122"/>
                <a:ea typeface="方正超粗黑_GBK" panose="03000509000000000000" pitchFamily="65" charset="-122"/>
              </a:rPr>
              <a:t>检查</a:t>
            </a:r>
          </a:p>
        </p:txBody>
      </p:sp>
      <p:sp>
        <p:nvSpPr>
          <p:cNvPr id="4" name="圆角矩形 3"/>
          <p:cNvSpPr/>
          <p:nvPr/>
        </p:nvSpPr>
        <p:spPr>
          <a:xfrm>
            <a:off x="7530861" y="976582"/>
            <a:ext cx="405442" cy="2344587"/>
          </a:xfrm>
          <a:prstGeom prst="round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88436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586" y="1015782"/>
            <a:ext cx="7071602" cy="5602810"/>
          </a:xfrm>
          <a:prstGeom prst="rect">
            <a:avLst/>
          </a:prstGeom>
        </p:spPr>
      </p:pic>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32442" t="5841" r="16115" b="5539"/>
          <a:stretch/>
        </p:blipFill>
        <p:spPr>
          <a:xfrm>
            <a:off x="8244423" y="284671"/>
            <a:ext cx="3666227" cy="4744528"/>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4870" y="284671"/>
            <a:ext cx="4002866" cy="3006445"/>
          </a:xfrm>
          <a:prstGeom prst="rect">
            <a:avLst/>
          </a:prstGeom>
        </p:spPr>
      </p:pic>
      <p:sp>
        <p:nvSpPr>
          <p:cNvPr id="5" name="圆角矩形 4"/>
          <p:cNvSpPr/>
          <p:nvPr/>
        </p:nvSpPr>
        <p:spPr>
          <a:xfrm>
            <a:off x="4244197" y="3907766"/>
            <a:ext cx="301924" cy="310551"/>
          </a:xfrm>
          <a:prstGeom prst="round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右箭头 5"/>
          <p:cNvSpPr/>
          <p:nvPr/>
        </p:nvSpPr>
        <p:spPr>
          <a:xfrm rot="19832842">
            <a:off x="4496820" y="3440025"/>
            <a:ext cx="1846053" cy="284672"/>
          </a:xfrm>
          <a:prstGeom prst="rightArrow">
            <a:avLst/>
          </a:prstGeom>
          <a:solidFill>
            <a:srgbClr val="FF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右箭头 6"/>
          <p:cNvSpPr/>
          <p:nvPr/>
        </p:nvSpPr>
        <p:spPr>
          <a:xfrm rot="11714149">
            <a:off x="8679225" y="2817114"/>
            <a:ext cx="1257125" cy="284672"/>
          </a:xfrm>
          <a:prstGeom prst="rightArrow">
            <a:avLst/>
          </a:prstGeom>
          <a:solidFill>
            <a:srgbClr val="FF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268469" y="5634229"/>
            <a:ext cx="5578534"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人工转动</a:t>
            </a:r>
            <a:r>
              <a:rPr lang="en-US" altLang="zh-CN" sz="5400" dirty="0" smtClean="0">
                <a:solidFill>
                  <a:srgbClr val="FF0000"/>
                </a:solidFill>
                <a:latin typeface="方正超粗黑_GBK" panose="03000509000000000000" pitchFamily="65" charset="-122"/>
                <a:ea typeface="方正超粗黑_GBK" panose="03000509000000000000" pitchFamily="65" charset="-122"/>
              </a:rPr>
              <a:t>N2</a:t>
            </a:r>
            <a:r>
              <a:rPr lang="zh-CN" altLang="en-US" sz="5400" dirty="0" smtClean="0">
                <a:solidFill>
                  <a:srgbClr val="FF0000"/>
                </a:solidFill>
                <a:latin typeface="方正超粗黑_GBK" panose="03000509000000000000" pitchFamily="65" charset="-122"/>
                <a:ea typeface="方正超粗黑_GBK" panose="03000509000000000000" pitchFamily="65" charset="-122"/>
              </a:rPr>
              <a:t>转子</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9" name="文本框 8"/>
          <p:cNvSpPr txBox="1"/>
          <p:nvPr/>
        </p:nvSpPr>
        <p:spPr>
          <a:xfrm>
            <a:off x="3992495" y="146740"/>
            <a:ext cx="2555207" cy="646331"/>
          </a:xfrm>
          <a:prstGeom prst="rect">
            <a:avLst/>
          </a:prstGeom>
          <a:solidFill>
            <a:schemeClr val="bg2"/>
          </a:solidFill>
        </p:spPr>
        <p:txBody>
          <a:bodyPr wrap="square" rtlCol="0">
            <a:spAutoFit/>
          </a:bodyPr>
          <a:lstStyle/>
          <a:p>
            <a:pPr algn="ctr"/>
            <a:r>
              <a:rPr lang="zh-CN" altLang="en-US" sz="3600" dirty="0" smtClean="0">
                <a:solidFill>
                  <a:srgbClr val="FF0000"/>
                </a:solidFill>
                <a:latin typeface="方正超粗黑_GBK" panose="03000509000000000000" pitchFamily="65" charset="-122"/>
                <a:ea typeface="方正超粗黑_GBK" panose="03000509000000000000" pitchFamily="65" charset="-122"/>
              </a:rPr>
              <a:t>手摇曲柄座</a:t>
            </a:r>
            <a:endParaRPr lang="zh-CN" altLang="en-US" sz="36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3459221" y="1373107"/>
            <a:ext cx="2173799" cy="646331"/>
          </a:xfrm>
          <a:prstGeom prst="rect">
            <a:avLst/>
          </a:prstGeom>
          <a:solidFill>
            <a:schemeClr val="bg2"/>
          </a:solidFill>
        </p:spPr>
        <p:txBody>
          <a:bodyPr wrap="square" rtlCol="0">
            <a:spAutoFit/>
          </a:bodyPr>
          <a:lstStyle/>
          <a:p>
            <a:pPr algn="ctr"/>
            <a:r>
              <a:rPr lang="en-US" altLang="zh-CN" dirty="0" smtClean="0">
                <a:solidFill>
                  <a:srgbClr val="FF0000"/>
                </a:solidFill>
                <a:latin typeface="方正超粗黑_GBK" panose="03000509000000000000" pitchFamily="65" charset="-122"/>
                <a:ea typeface="方正超粗黑_GBK" panose="03000509000000000000" pitchFamily="65" charset="-122"/>
              </a:rPr>
              <a:t>2</a:t>
            </a:r>
            <a:r>
              <a:rPr lang="zh-CN" altLang="en-US" dirty="0" smtClean="0">
                <a:solidFill>
                  <a:srgbClr val="FF0000"/>
                </a:solidFill>
                <a:latin typeface="方正超粗黑_GBK" panose="03000509000000000000" pitchFamily="65" charset="-122"/>
                <a:ea typeface="方正超粗黑_GBK" panose="03000509000000000000" pitchFamily="65" charset="-122"/>
              </a:rPr>
              <a:t>英尺加长杆的</a:t>
            </a:r>
            <a:r>
              <a:rPr lang="en-US" altLang="zh-CN" dirty="0" smtClean="0">
                <a:solidFill>
                  <a:srgbClr val="FF0000"/>
                </a:solidFill>
                <a:latin typeface="方正超粗黑_GBK" panose="03000509000000000000" pitchFamily="65" charset="-122"/>
                <a:ea typeface="方正超粗黑_GBK" panose="03000509000000000000" pitchFamily="65" charset="-122"/>
              </a:rPr>
              <a:t>3/4</a:t>
            </a:r>
            <a:r>
              <a:rPr lang="zh-CN" altLang="en-US" dirty="0" smtClean="0">
                <a:solidFill>
                  <a:srgbClr val="FF0000"/>
                </a:solidFill>
                <a:latin typeface="方正超粗黑_GBK" panose="03000509000000000000" pitchFamily="65" charset="-122"/>
                <a:ea typeface="方正超粗黑_GBK" panose="03000509000000000000" pitchFamily="65" charset="-122"/>
              </a:rPr>
              <a:t>英寸方形驱动工具</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186602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§3.3  	</a:t>
            </a:r>
            <a:r>
              <a:rPr lang="zh-CN" altLang="en-US" dirty="0" smtClean="0"/>
              <a:t>发动机损伤的基本类型</a:t>
            </a:r>
            <a:endParaRPr lang="zh-CN" altLang="en-US" dirty="0"/>
          </a:p>
        </p:txBody>
      </p:sp>
      <p:sp>
        <p:nvSpPr>
          <p:cNvPr id="3" name="内容占位符 2"/>
          <p:cNvSpPr>
            <a:spLocks noGrp="1"/>
          </p:cNvSpPr>
          <p:nvPr>
            <p:ph idx="1"/>
          </p:nvPr>
        </p:nvSpPr>
        <p:spPr/>
        <p:txBody>
          <a:bodyPr/>
          <a:lstStyle/>
          <a:p>
            <a:r>
              <a:rPr lang="zh-CN" altLang="en-US" dirty="0" smtClean="0"/>
              <a:t>发动机损伤包括：</a:t>
            </a:r>
            <a:endParaRPr lang="en-US" altLang="zh-CN" dirty="0" smtClean="0"/>
          </a:p>
          <a:p>
            <a:r>
              <a:rPr lang="zh-CN" altLang="en-US" dirty="0" smtClean="0"/>
              <a:t>（</a:t>
            </a:r>
            <a:r>
              <a:rPr lang="en-US" altLang="zh-CN" dirty="0" smtClean="0"/>
              <a:t>1</a:t>
            </a:r>
            <a:r>
              <a:rPr lang="zh-CN" altLang="en-US" dirty="0" smtClean="0"/>
              <a:t>）刻痕，缺口（</a:t>
            </a:r>
            <a:r>
              <a:rPr lang="en-US" altLang="zh-CN" dirty="0" smtClean="0"/>
              <a:t>NICK</a:t>
            </a:r>
            <a:r>
              <a:rPr lang="zh-CN" altLang="en-US" dirty="0" smtClean="0"/>
              <a:t>）：</a:t>
            </a:r>
            <a:r>
              <a:rPr lang="en-US" altLang="zh-CN" dirty="0" smtClean="0"/>
              <a:t>V </a:t>
            </a:r>
            <a:r>
              <a:rPr lang="zh-CN" altLang="en-US" dirty="0" smtClean="0"/>
              <a:t>字型；</a:t>
            </a:r>
            <a:endParaRPr lang="en-US" altLang="zh-CN" dirty="0" smtClean="0"/>
          </a:p>
          <a:p>
            <a:r>
              <a:rPr lang="zh-CN" altLang="en-US" dirty="0" smtClean="0"/>
              <a:t>（</a:t>
            </a:r>
            <a:r>
              <a:rPr lang="en-US" altLang="zh-CN" dirty="0" smtClean="0"/>
              <a:t>2</a:t>
            </a:r>
            <a:r>
              <a:rPr lang="zh-CN" altLang="en-US" dirty="0" smtClean="0"/>
              <a:t>）凹坑（</a:t>
            </a:r>
            <a:r>
              <a:rPr lang="en-US" altLang="zh-CN" dirty="0" smtClean="0"/>
              <a:t>DENT</a:t>
            </a:r>
            <a:r>
              <a:rPr lang="zh-CN" altLang="en-US" dirty="0" smtClean="0"/>
              <a:t>）：</a:t>
            </a:r>
            <a:r>
              <a:rPr lang="en-US" altLang="zh-CN" dirty="0" smtClean="0"/>
              <a:t>U </a:t>
            </a:r>
            <a:r>
              <a:rPr lang="zh-CN" altLang="en-US" dirty="0" smtClean="0"/>
              <a:t>字型，压坑周围有变形；</a:t>
            </a:r>
            <a:endParaRPr lang="en-US" altLang="zh-CN" dirty="0" smtClean="0"/>
          </a:p>
          <a:p>
            <a:r>
              <a:rPr lang="zh-CN" altLang="en-US" dirty="0" smtClean="0"/>
              <a:t>（</a:t>
            </a:r>
            <a:r>
              <a:rPr lang="en-US" altLang="zh-CN" dirty="0" smtClean="0"/>
              <a:t>3</a:t>
            </a:r>
            <a:r>
              <a:rPr lang="zh-CN" altLang="en-US" dirty="0" smtClean="0"/>
              <a:t>）擦伤、刮伤（</a:t>
            </a:r>
            <a:r>
              <a:rPr lang="en-US" altLang="zh-CN" dirty="0" smtClean="0"/>
              <a:t>SCRATCH</a:t>
            </a:r>
            <a:r>
              <a:rPr lang="zh-CN" altLang="en-US" dirty="0" smtClean="0"/>
              <a:t>）；（</a:t>
            </a:r>
            <a:r>
              <a:rPr lang="en-US" altLang="zh-CN" dirty="0" smtClean="0"/>
              <a:t>4</a:t>
            </a:r>
            <a:r>
              <a:rPr lang="zh-CN" altLang="en-US" dirty="0" smtClean="0"/>
              <a:t>）裂纹（</a:t>
            </a:r>
            <a:r>
              <a:rPr lang="en-US" altLang="zh-CN" dirty="0" smtClean="0"/>
              <a:t>CRACK</a:t>
            </a:r>
            <a:r>
              <a:rPr lang="zh-CN" altLang="en-US" dirty="0" smtClean="0"/>
              <a:t>）；（</a:t>
            </a:r>
            <a:r>
              <a:rPr lang="en-US" altLang="zh-CN" dirty="0" smtClean="0"/>
              <a:t>5</a:t>
            </a:r>
            <a:r>
              <a:rPr lang="zh-CN" altLang="en-US" dirty="0" smtClean="0"/>
              <a:t>）烧蚀（</a:t>
            </a:r>
            <a:r>
              <a:rPr lang="en-US" altLang="zh-CN" dirty="0" smtClean="0"/>
              <a:t>BURN</a:t>
            </a:r>
            <a:r>
              <a:rPr lang="zh-CN" altLang="en-US" dirty="0" smtClean="0"/>
              <a:t>）；（</a:t>
            </a:r>
            <a:r>
              <a:rPr lang="en-US" altLang="zh-CN" dirty="0" smtClean="0"/>
              <a:t>6</a:t>
            </a:r>
            <a:r>
              <a:rPr lang="zh-CN" altLang="en-US" dirty="0" smtClean="0"/>
              <a:t>）腐蚀（</a:t>
            </a:r>
            <a:r>
              <a:rPr lang="en-US" altLang="zh-CN" dirty="0" smtClean="0"/>
              <a:t>EROSION</a:t>
            </a:r>
            <a:r>
              <a:rPr lang="zh-CN" altLang="en-US" dirty="0" smtClean="0"/>
              <a:t>）；（</a:t>
            </a:r>
            <a:r>
              <a:rPr lang="en-US" altLang="zh-CN" dirty="0" smtClean="0"/>
              <a:t>7</a:t>
            </a:r>
            <a:r>
              <a:rPr lang="zh-CN" altLang="en-US" dirty="0" smtClean="0"/>
              <a:t>）变形（</a:t>
            </a:r>
            <a:r>
              <a:rPr lang="en-US" altLang="zh-CN" dirty="0" smtClean="0"/>
              <a:t>DISTORTION</a:t>
            </a:r>
            <a:r>
              <a:rPr lang="zh-CN" altLang="en-US" dirty="0" smtClean="0"/>
              <a:t>）；（</a:t>
            </a:r>
            <a:r>
              <a:rPr lang="en-US" altLang="zh-CN" dirty="0" smtClean="0"/>
              <a:t>8</a:t>
            </a:r>
            <a:r>
              <a:rPr lang="zh-CN" altLang="en-US" dirty="0" smtClean="0"/>
              <a:t>）材料丢失（</a:t>
            </a:r>
            <a:r>
              <a:rPr lang="en-US" altLang="zh-CN" dirty="0" smtClean="0"/>
              <a:t>MISSING MATERIAL</a:t>
            </a:r>
            <a:r>
              <a:rPr lang="zh-CN" altLang="en-US" dirty="0" smtClean="0"/>
              <a:t>）；（</a:t>
            </a:r>
            <a:r>
              <a:rPr lang="en-US" altLang="zh-CN" dirty="0" smtClean="0"/>
              <a:t>9</a:t>
            </a:r>
            <a:r>
              <a:rPr lang="zh-CN" altLang="en-US" dirty="0" smtClean="0"/>
              <a:t>）烧穿（</a:t>
            </a:r>
            <a:r>
              <a:rPr lang="en-US" altLang="zh-CN" dirty="0" smtClean="0"/>
              <a:t>BURNED THROUTH</a:t>
            </a:r>
            <a:r>
              <a:rPr lang="zh-CN" altLang="en-US" dirty="0" smtClean="0"/>
              <a:t>）。</a:t>
            </a:r>
          </a:p>
          <a:p>
            <a:endParaRPr lang="zh-CN" altLang="en-US" dirty="0"/>
          </a:p>
        </p:txBody>
      </p:sp>
    </p:spTree>
    <p:extLst>
      <p:ext uri="{BB962C8B-B14F-4D97-AF65-F5344CB8AC3E}">
        <p14:creationId xmlns:p14="http://schemas.microsoft.com/office/powerpoint/2010/main" val="1013686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816" y="170394"/>
            <a:ext cx="2814056" cy="2229569"/>
          </a:xfrm>
          <a:prstGeom prst="rect">
            <a:avLst/>
          </a:prstGeom>
        </p:spPr>
      </p:pic>
      <p:pic>
        <p:nvPicPr>
          <p:cNvPr id="3" name="图片 2"/>
          <p:cNvPicPr>
            <a:picLocks noChangeAspect="1"/>
          </p:cNvPicPr>
          <p:nvPr/>
        </p:nvPicPr>
        <p:blipFill>
          <a:blip r:embed="rId3"/>
          <a:stretch>
            <a:fillRect/>
          </a:stretch>
        </p:blipFill>
        <p:spPr>
          <a:xfrm>
            <a:off x="3281812" y="170394"/>
            <a:ext cx="3932044" cy="2497864"/>
          </a:xfrm>
          <a:prstGeom prst="rect">
            <a:avLst/>
          </a:prstGeom>
        </p:spPr>
      </p:pic>
      <p:pic>
        <p:nvPicPr>
          <p:cNvPr id="4" name="图片 3"/>
          <p:cNvPicPr>
            <a:picLocks noChangeAspect="1"/>
          </p:cNvPicPr>
          <p:nvPr/>
        </p:nvPicPr>
        <p:blipFill rotWithShape="1">
          <a:blip r:embed="rId4"/>
          <a:srcRect r="18124" b="17880"/>
          <a:stretch/>
        </p:blipFill>
        <p:spPr>
          <a:xfrm>
            <a:off x="7467796" y="170394"/>
            <a:ext cx="2366317" cy="2501766"/>
          </a:xfrm>
          <a:prstGeom prst="rect">
            <a:avLst/>
          </a:prstGeom>
        </p:spPr>
      </p:pic>
      <p:pic>
        <p:nvPicPr>
          <p:cNvPr id="5" name="图片 4"/>
          <p:cNvPicPr>
            <a:picLocks noChangeAspect="1"/>
          </p:cNvPicPr>
          <p:nvPr/>
        </p:nvPicPr>
        <p:blipFill>
          <a:blip r:embed="rId5"/>
          <a:stretch>
            <a:fillRect/>
          </a:stretch>
        </p:blipFill>
        <p:spPr>
          <a:xfrm>
            <a:off x="7329917" y="3230562"/>
            <a:ext cx="3300376" cy="2679700"/>
          </a:xfrm>
          <a:prstGeom prst="rect">
            <a:avLst/>
          </a:prstGeom>
        </p:spPr>
      </p:pic>
      <p:pic>
        <p:nvPicPr>
          <p:cNvPr id="7" name="图片 6"/>
          <p:cNvPicPr>
            <a:picLocks noChangeAspect="1"/>
          </p:cNvPicPr>
          <p:nvPr/>
        </p:nvPicPr>
        <p:blipFill>
          <a:blip r:embed="rId6"/>
          <a:stretch>
            <a:fillRect/>
          </a:stretch>
        </p:blipFill>
        <p:spPr>
          <a:xfrm>
            <a:off x="663692" y="3071333"/>
            <a:ext cx="2234100" cy="2946400"/>
          </a:xfrm>
          <a:prstGeom prst="rect">
            <a:avLst/>
          </a:prstGeom>
        </p:spPr>
      </p:pic>
      <p:pic>
        <p:nvPicPr>
          <p:cNvPr id="13" name="图片 12"/>
          <p:cNvPicPr>
            <a:picLocks noChangeAspect="1"/>
          </p:cNvPicPr>
          <p:nvPr/>
        </p:nvPicPr>
        <p:blipFill>
          <a:blip r:embed="rId7"/>
          <a:stretch>
            <a:fillRect/>
          </a:stretch>
        </p:blipFill>
        <p:spPr>
          <a:xfrm>
            <a:off x="3216287" y="3071333"/>
            <a:ext cx="3882075" cy="2903214"/>
          </a:xfrm>
          <a:prstGeom prst="rect">
            <a:avLst/>
          </a:prstGeom>
        </p:spPr>
      </p:pic>
      <p:sp>
        <p:nvSpPr>
          <p:cNvPr id="14" name="文本框 13"/>
          <p:cNvSpPr txBox="1"/>
          <p:nvPr/>
        </p:nvSpPr>
        <p:spPr>
          <a:xfrm>
            <a:off x="4517456" y="170394"/>
            <a:ext cx="5003292" cy="369332"/>
          </a:xfrm>
          <a:prstGeom prst="rect">
            <a:avLst/>
          </a:prstGeom>
          <a:solidFill>
            <a:schemeClr val="bg2"/>
          </a:solidFill>
        </p:spPr>
        <p:txBody>
          <a:bodyPr wrap="square" rtlCol="0">
            <a:spAutoFit/>
          </a:bodyPr>
          <a:lstStyle/>
          <a:p>
            <a:pPr algn="ctr"/>
            <a:r>
              <a:rPr lang="en-US" altLang="zh-CN" dirty="0" smtClean="0">
                <a:solidFill>
                  <a:srgbClr val="FF0000"/>
                </a:solidFill>
                <a:latin typeface="方正超粗黑_GBK" panose="03000509000000000000" pitchFamily="65" charset="-122"/>
                <a:ea typeface="方正超粗黑_GBK" panose="03000509000000000000" pitchFamily="65" charset="-122"/>
              </a:rPr>
              <a:t>HPT</a:t>
            </a:r>
            <a:r>
              <a:rPr lang="zh-CN" altLang="en-US" dirty="0" smtClean="0">
                <a:solidFill>
                  <a:srgbClr val="FF0000"/>
                </a:solidFill>
                <a:latin typeface="方正超粗黑_GBK" panose="03000509000000000000" pitchFamily="65" charset="-122"/>
                <a:ea typeface="方正超粗黑_GBK" panose="03000509000000000000" pitchFamily="65" charset="-122"/>
              </a:rPr>
              <a:t>进口导向器：腐蚀（</a:t>
            </a:r>
            <a:r>
              <a:rPr lang="en-US" altLang="zh-CN" dirty="0" smtClean="0">
                <a:solidFill>
                  <a:srgbClr val="FF0000"/>
                </a:solidFill>
                <a:latin typeface="方正超粗黑_GBK" panose="03000509000000000000" pitchFamily="65" charset="-122"/>
                <a:ea typeface="方正超粗黑_GBK" panose="03000509000000000000" pitchFamily="65" charset="-122"/>
              </a:rPr>
              <a:t>CORROSION</a:t>
            </a:r>
            <a:r>
              <a:rPr lang="zh-CN" altLang="en-US" dirty="0" smtClean="0">
                <a:solidFill>
                  <a:srgbClr val="FF0000"/>
                </a:solidFill>
                <a:latin typeface="方正超粗黑_GBK" panose="03000509000000000000" pitchFamily="65" charset="-122"/>
                <a:ea typeface="方正超粗黑_GBK" panose="03000509000000000000" pitchFamily="65" charset="-122"/>
              </a:rPr>
              <a:t>）</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5" name="文本框 14"/>
          <p:cNvSpPr txBox="1"/>
          <p:nvPr/>
        </p:nvSpPr>
        <p:spPr>
          <a:xfrm>
            <a:off x="7329918" y="5725596"/>
            <a:ext cx="3300376" cy="646331"/>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高压涡轮进口导向器：</a:t>
            </a:r>
            <a:endParaRPr lang="en-US" altLang="zh-CN" dirty="0" smtClean="0">
              <a:solidFill>
                <a:srgbClr val="FF0000"/>
              </a:solidFill>
              <a:latin typeface="方正超粗黑_GBK" panose="03000509000000000000" pitchFamily="65" charset="-122"/>
              <a:ea typeface="方正超粗黑_GBK" panose="03000509000000000000" pitchFamily="65" charset="-122"/>
            </a:endParaRPr>
          </a:p>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烧蚀（</a:t>
            </a:r>
            <a:r>
              <a:rPr lang="en-US" altLang="zh-CN" dirty="0" smtClean="0">
                <a:solidFill>
                  <a:srgbClr val="FF0000"/>
                </a:solidFill>
                <a:latin typeface="方正超粗黑_GBK" panose="03000509000000000000" pitchFamily="65" charset="-122"/>
                <a:ea typeface="方正超粗黑_GBK" panose="03000509000000000000" pitchFamily="65" charset="-122"/>
              </a:rPr>
              <a:t>BURN</a:t>
            </a:r>
            <a:r>
              <a:rPr lang="zh-CN" altLang="en-US" dirty="0" smtClean="0">
                <a:solidFill>
                  <a:srgbClr val="FF0000"/>
                </a:solidFill>
                <a:latin typeface="方正超粗黑_GBK" panose="03000509000000000000" pitchFamily="65" charset="-122"/>
                <a:ea typeface="方正超粗黑_GBK" panose="03000509000000000000" pitchFamily="65" charset="-122"/>
              </a:rPr>
              <a:t>）</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6" name="文本框 15"/>
          <p:cNvSpPr txBox="1"/>
          <p:nvPr/>
        </p:nvSpPr>
        <p:spPr>
          <a:xfrm>
            <a:off x="1974336" y="5945935"/>
            <a:ext cx="2228157" cy="369332"/>
          </a:xfrm>
          <a:prstGeom prst="rect">
            <a:avLst/>
          </a:prstGeom>
          <a:solidFill>
            <a:schemeClr val="bg2"/>
          </a:solidFill>
        </p:spPr>
        <p:txBody>
          <a:bodyPr wrap="square" rtlCol="0">
            <a:spAutoFit/>
          </a:bodyPr>
          <a:lstStyle/>
          <a:p>
            <a:pPr algn="ctr"/>
            <a:r>
              <a:rPr lang="en-US" altLang="zh-CN" dirty="0" smtClean="0">
                <a:solidFill>
                  <a:srgbClr val="FF0000"/>
                </a:solidFill>
                <a:latin typeface="方正超粗黑_GBK" panose="03000509000000000000" pitchFamily="65" charset="-122"/>
                <a:ea typeface="方正超粗黑_GBK" panose="03000509000000000000" pitchFamily="65" charset="-122"/>
              </a:rPr>
              <a:t>HPT</a:t>
            </a:r>
            <a:r>
              <a:rPr lang="zh-CN" altLang="en-US" dirty="0" smtClean="0">
                <a:solidFill>
                  <a:srgbClr val="FF0000"/>
                </a:solidFill>
                <a:latin typeface="方正超粗黑_GBK" panose="03000509000000000000" pitchFamily="65" charset="-122"/>
                <a:ea typeface="方正超粗黑_GBK" panose="03000509000000000000" pitchFamily="65" charset="-122"/>
              </a:rPr>
              <a:t>：材料缺损</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7" name="文本框 16"/>
          <p:cNvSpPr txBox="1"/>
          <p:nvPr/>
        </p:nvSpPr>
        <p:spPr>
          <a:xfrm>
            <a:off x="10891725" y="656167"/>
            <a:ext cx="1015663" cy="5148790"/>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发动机损伤类型</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430325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816" y="170394"/>
            <a:ext cx="1592320" cy="1261591"/>
          </a:xfrm>
          <a:prstGeom prst="rect">
            <a:avLst/>
          </a:prstGeom>
        </p:spPr>
      </p:pic>
      <p:pic>
        <p:nvPicPr>
          <p:cNvPr id="6" name="图片 5"/>
          <p:cNvPicPr>
            <a:picLocks noChangeAspect="1"/>
          </p:cNvPicPr>
          <p:nvPr/>
        </p:nvPicPr>
        <p:blipFill>
          <a:blip r:embed="rId3"/>
          <a:stretch>
            <a:fillRect/>
          </a:stretch>
        </p:blipFill>
        <p:spPr>
          <a:xfrm>
            <a:off x="2110076" y="101383"/>
            <a:ext cx="3032248" cy="2540000"/>
          </a:xfrm>
          <a:prstGeom prst="rect">
            <a:avLst/>
          </a:prstGeom>
        </p:spPr>
      </p:pic>
      <p:pic>
        <p:nvPicPr>
          <p:cNvPr id="8" name="图片 7"/>
          <p:cNvPicPr>
            <a:picLocks noChangeAspect="1"/>
          </p:cNvPicPr>
          <p:nvPr/>
        </p:nvPicPr>
        <p:blipFill>
          <a:blip r:embed="rId4"/>
          <a:stretch>
            <a:fillRect/>
          </a:stretch>
        </p:blipFill>
        <p:spPr>
          <a:xfrm>
            <a:off x="5446264" y="141076"/>
            <a:ext cx="3148051" cy="2540000"/>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3202" y="3238787"/>
            <a:ext cx="3825889" cy="2581200"/>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4196" y="237908"/>
            <a:ext cx="3324225" cy="2266950"/>
          </a:xfrm>
          <a:prstGeom prst="rect">
            <a:avLst/>
          </a:prstGeom>
        </p:spPr>
      </p:pic>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9420" y="3238712"/>
            <a:ext cx="3533775" cy="2581275"/>
          </a:xfrm>
          <a:prstGeom prst="rect">
            <a:avLst/>
          </a:prstGeom>
        </p:spPr>
      </p:pic>
      <p:pic>
        <p:nvPicPr>
          <p:cNvPr id="12" name="图片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2141" y="3238712"/>
            <a:ext cx="3040732" cy="2581200"/>
          </a:xfrm>
          <a:prstGeom prst="rect">
            <a:avLst/>
          </a:prstGeom>
        </p:spPr>
      </p:pic>
      <p:sp>
        <p:nvSpPr>
          <p:cNvPr id="13" name="文本框 12"/>
          <p:cNvSpPr txBox="1"/>
          <p:nvPr/>
        </p:nvSpPr>
        <p:spPr>
          <a:xfrm>
            <a:off x="3264818" y="5915958"/>
            <a:ext cx="5662365" cy="923330"/>
          </a:xfrm>
          <a:prstGeom prst="rect">
            <a:avLst/>
          </a:prstGeom>
          <a:solidFill>
            <a:schemeClr val="bg2"/>
          </a:solidFill>
        </p:spPr>
        <p:txBody>
          <a:bodyPr vert="horz"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发动机损伤类型</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4" name="文本框 13"/>
          <p:cNvSpPr txBox="1"/>
          <p:nvPr/>
        </p:nvSpPr>
        <p:spPr>
          <a:xfrm>
            <a:off x="1871133" y="2159309"/>
            <a:ext cx="3372202" cy="369332"/>
          </a:xfrm>
          <a:prstGeom prst="rect">
            <a:avLst/>
          </a:prstGeom>
          <a:solidFill>
            <a:schemeClr val="bg2"/>
          </a:solidFill>
        </p:spPr>
        <p:txBody>
          <a:bodyPr wrap="square" rtlCol="0">
            <a:spAutoFit/>
          </a:bodyPr>
          <a:lstStyle/>
          <a:p>
            <a:pPr algn="ctr"/>
            <a:r>
              <a:rPr lang="en-US" altLang="zh-CN" dirty="0" smtClean="0">
                <a:solidFill>
                  <a:srgbClr val="FF0000"/>
                </a:solidFill>
                <a:latin typeface="方正超粗黑_GBK" panose="03000509000000000000" pitchFamily="65" charset="-122"/>
                <a:ea typeface="方正超粗黑_GBK" panose="03000509000000000000" pitchFamily="65" charset="-122"/>
              </a:rPr>
              <a:t>HPT</a:t>
            </a:r>
            <a:r>
              <a:rPr lang="zh-CN" altLang="en-US" dirty="0" smtClean="0">
                <a:solidFill>
                  <a:srgbClr val="FF0000"/>
                </a:solidFill>
                <a:latin typeface="方正超粗黑_GBK" panose="03000509000000000000" pitchFamily="65" charset="-122"/>
                <a:ea typeface="方正超粗黑_GBK" panose="03000509000000000000" pitchFamily="65" charset="-122"/>
              </a:rPr>
              <a:t>护罩：刮伤（</a:t>
            </a:r>
            <a:r>
              <a:rPr lang="en-US" altLang="zh-CN" dirty="0" smtClean="0">
                <a:solidFill>
                  <a:srgbClr val="FF0000"/>
                </a:solidFill>
                <a:latin typeface="方正超粗黑_GBK" panose="03000509000000000000" pitchFamily="65" charset="-122"/>
                <a:ea typeface="方正超粗黑_GBK" panose="03000509000000000000" pitchFamily="65" charset="-122"/>
              </a:rPr>
              <a:t>Scratch</a:t>
            </a:r>
            <a:r>
              <a:rPr lang="zh-CN" altLang="en-US" dirty="0" smtClean="0">
                <a:solidFill>
                  <a:srgbClr val="FF0000"/>
                </a:solidFill>
                <a:latin typeface="方正超粗黑_GBK" panose="03000509000000000000" pitchFamily="65" charset="-122"/>
                <a:ea typeface="方正超粗黑_GBK" panose="03000509000000000000" pitchFamily="65" charset="-122"/>
              </a:rPr>
              <a:t>）</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5" name="文本框 14"/>
          <p:cNvSpPr txBox="1"/>
          <p:nvPr/>
        </p:nvSpPr>
        <p:spPr>
          <a:xfrm>
            <a:off x="7271269" y="2405859"/>
            <a:ext cx="2873395" cy="369332"/>
          </a:xfrm>
          <a:prstGeom prst="rect">
            <a:avLst/>
          </a:prstGeom>
          <a:solidFill>
            <a:schemeClr val="bg2"/>
          </a:solidFill>
        </p:spPr>
        <p:txBody>
          <a:bodyPr wrap="square" rtlCol="0">
            <a:spAutoFit/>
          </a:bodyPr>
          <a:lstStyle/>
          <a:p>
            <a:pPr algn="ctr"/>
            <a:r>
              <a:rPr lang="en-US" altLang="zh-CN" dirty="0" smtClean="0">
                <a:solidFill>
                  <a:srgbClr val="FF0000"/>
                </a:solidFill>
                <a:latin typeface="方正超粗黑_GBK" panose="03000509000000000000" pitchFamily="65" charset="-122"/>
                <a:ea typeface="方正超粗黑_GBK" panose="03000509000000000000" pitchFamily="65" charset="-122"/>
              </a:rPr>
              <a:t>HPT</a:t>
            </a:r>
            <a:r>
              <a:rPr lang="zh-CN" altLang="en-US" dirty="0" smtClean="0">
                <a:solidFill>
                  <a:srgbClr val="FF0000"/>
                </a:solidFill>
                <a:latin typeface="方正超粗黑_GBK" panose="03000509000000000000" pitchFamily="65" charset="-122"/>
                <a:ea typeface="方正超粗黑_GBK" panose="03000509000000000000" pitchFamily="65" charset="-122"/>
              </a:rPr>
              <a:t>：裂纹（</a:t>
            </a:r>
            <a:r>
              <a:rPr lang="en-US" altLang="zh-CN" dirty="0" smtClean="0">
                <a:solidFill>
                  <a:srgbClr val="FF0000"/>
                </a:solidFill>
                <a:latin typeface="方正超粗黑_GBK" panose="03000509000000000000" pitchFamily="65" charset="-122"/>
                <a:ea typeface="方正超粗黑_GBK" panose="03000509000000000000" pitchFamily="65" charset="-122"/>
              </a:rPr>
              <a:t>CRACK</a:t>
            </a:r>
            <a:r>
              <a:rPr lang="zh-CN" altLang="en-US" dirty="0" smtClean="0">
                <a:solidFill>
                  <a:srgbClr val="FF0000"/>
                </a:solidFill>
                <a:latin typeface="方正超粗黑_GBK" panose="03000509000000000000" pitchFamily="65" charset="-122"/>
                <a:ea typeface="方正超粗黑_GBK" panose="03000509000000000000" pitchFamily="65" charset="-122"/>
              </a:rPr>
              <a:t>）</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6" name="文本框 15"/>
          <p:cNvSpPr txBox="1"/>
          <p:nvPr/>
        </p:nvSpPr>
        <p:spPr>
          <a:xfrm>
            <a:off x="425809" y="3104857"/>
            <a:ext cx="2873395"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叶尖卷边（</a:t>
            </a:r>
            <a:r>
              <a:rPr lang="en-US" altLang="zh-CN" dirty="0" smtClean="0">
                <a:solidFill>
                  <a:srgbClr val="FF0000"/>
                </a:solidFill>
                <a:latin typeface="方正超粗黑_GBK" panose="03000509000000000000" pitchFamily="65" charset="-122"/>
                <a:ea typeface="方正超粗黑_GBK" panose="03000509000000000000" pitchFamily="65" charset="-122"/>
              </a:rPr>
              <a:t>TIP CURL</a:t>
            </a:r>
            <a:r>
              <a:rPr lang="zh-CN" altLang="en-US" dirty="0" smtClean="0">
                <a:solidFill>
                  <a:srgbClr val="FF0000"/>
                </a:solidFill>
                <a:latin typeface="方正超粗黑_GBK" panose="03000509000000000000" pitchFamily="65" charset="-122"/>
                <a:ea typeface="方正超粗黑_GBK" panose="03000509000000000000" pitchFamily="65" charset="-122"/>
              </a:rPr>
              <a:t>）</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7" name="文本框 16"/>
          <p:cNvSpPr txBox="1"/>
          <p:nvPr/>
        </p:nvSpPr>
        <p:spPr>
          <a:xfrm>
            <a:off x="4203570" y="5313937"/>
            <a:ext cx="3154762"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烧穿（</a:t>
            </a:r>
            <a:r>
              <a:rPr lang="en-US" altLang="zh-CN" dirty="0" smtClean="0">
                <a:solidFill>
                  <a:srgbClr val="FF0000"/>
                </a:solidFill>
                <a:latin typeface="方正超粗黑_GBK" panose="03000509000000000000" pitchFamily="65" charset="-122"/>
                <a:ea typeface="方正超粗黑_GBK" panose="03000509000000000000" pitchFamily="65" charset="-122"/>
              </a:rPr>
              <a:t>BURN  THROUTH</a:t>
            </a:r>
            <a:r>
              <a:rPr lang="zh-CN" altLang="en-US" dirty="0" smtClean="0">
                <a:solidFill>
                  <a:srgbClr val="FF0000"/>
                </a:solidFill>
                <a:latin typeface="方正超粗黑_GBK" panose="03000509000000000000" pitchFamily="65" charset="-122"/>
                <a:ea typeface="方正超粗黑_GBK" panose="03000509000000000000" pitchFamily="65" charset="-122"/>
              </a:rPr>
              <a:t>）</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8" name="文本框 17"/>
          <p:cNvSpPr txBox="1"/>
          <p:nvPr/>
        </p:nvSpPr>
        <p:spPr>
          <a:xfrm>
            <a:off x="8054196" y="5313937"/>
            <a:ext cx="1876342"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凹坑（</a:t>
            </a:r>
            <a:r>
              <a:rPr lang="en-US" altLang="zh-CN" dirty="0" smtClean="0">
                <a:solidFill>
                  <a:srgbClr val="FF0000"/>
                </a:solidFill>
                <a:latin typeface="方正超粗黑_GBK" panose="03000509000000000000" pitchFamily="65" charset="-122"/>
                <a:ea typeface="方正超粗黑_GBK" panose="03000509000000000000" pitchFamily="65" charset="-122"/>
              </a:rPr>
              <a:t>DENT</a:t>
            </a:r>
            <a:r>
              <a:rPr lang="zh-CN" altLang="en-US" dirty="0" smtClean="0">
                <a:solidFill>
                  <a:srgbClr val="FF0000"/>
                </a:solidFill>
                <a:latin typeface="方正超粗黑_GBK" panose="03000509000000000000" pitchFamily="65" charset="-122"/>
                <a:ea typeface="方正超粗黑_GBK" panose="03000509000000000000" pitchFamily="65" charset="-122"/>
              </a:rPr>
              <a:t>）</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0299769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§3.3  	</a:t>
            </a:r>
            <a:r>
              <a:rPr lang="zh-CN" altLang="en-US" dirty="0" smtClean="0"/>
              <a:t>发动机损伤的基本类型</a:t>
            </a:r>
            <a:endParaRPr lang="zh-CN" altLang="en-US" dirty="0"/>
          </a:p>
        </p:txBody>
      </p:sp>
      <p:sp>
        <p:nvSpPr>
          <p:cNvPr id="3" name="内容占位符 2"/>
          <p:cNvSpPr>
            <a:spLocks noGrp="1"/>
          </p:cNvSpPr>
          <p:nvPr>
            <p:ph idx="1"/>
          </p:nvPr>
        </p:nvSpPr>
        <p:spPr/>
        <p:txBody>
          <a:bodyPr>
            <a:normAutofit/>
          </a:bodyPr>
          <a:lstStyle/>
          <a:p>
            <a:r>
              <a:rPr lang="en-US" altLang="zh-CN" dirty="0" smtClean="0"/>
              <a:t>1. </a:t>
            </a:r>
            <a:r>
              <a:rPr lang="zh-CN" altLang="en-US" dirty="0" smtClean="0"/>
              <a:t>裂纹</a:t>
            </a:r>
          </a:p>
          <a:p>
            <a:r>
              <a:rPr lang="zh-CN" altLang="en-US" dirty="0" smtClean="0"/>
              <a:t>裂纹可分为：轴向裂纹、径向裂纹和周向裂纹。检查裂纹的重要参数是裂纹的长度。裂纹不随灯光亮度的强弱而改变。</a:t>
            </a:r>
          </a:p>
          <a:p>
            <a:r>
              <a:rPr lang="en-US" altLang="zh-CN" dirty="0" smtClean="0"/>
              <a:t>2. </a:t>
            </a:r>
            <a:r>
              <a:rPr lang="zh-CN" altLang="en-US" dirty="0" smtClean="0"/>
              <a:t>凹坑</a:t>
            </a:r>
          </a:p>
          <a:p>
            <a:r>
              <a:rPr lang="zh-CN" altLang="en-US" dirty="0" smtClean="0"/>
              <a:t>凹坑形状多为“</a:t>
            </a:r>
            <a:r>
              <a:rPr lang="en-US" altLang="zh-CN" dirty="0" smtClean="0"/>
              <a:t>U”</a:t>
            </a:r>
            <a:r>
              <a:rPr lang="zh-CN" altLang="en-US" dirty="0" smtClean="0"/>
              <a:t>形。检查凹坑的重要参数凹坑的深度。凹坑会随灯光的强弱而变化。</a:t>
            </a:r>
          </a:p>
          <a:p>
            <a:r>
              <a:rPr lang="en-US" altLang="zh-CN" dirty="0" smtClean="0"/>
              <a:t>3. </a:t>
            </a:r>
            <a:r>
              <a:rPr lang="zh-CN" altLang="en-US" dirty="0" smtClean="0"/>
              <a:t>烧蚀</a:t>
            </a:r>
          </a:p>
          <a:p>
            <a:r>
              <a:rPr lang="zh-CN" altLang="en-US" dirty="0" smtClean="0"/>
              <a:t>烧蚀多发生在</a:t>
            </a:r>
            <a:r>
              <a:rPr lang="en-US" altLang="zh-CN" dirty="0" smtClean="0"/>
              <a:t>HPT</a:t>
            </a:r>
            <a:r>
              <a:rPr lang="zh-CN" altLang="en-US" dirty="0" smtClean="0"/>
              <a:t>进口导向器或燃烧室内。检查烧蚀的重要参数是烧蚀的面积。</a:t>
            </a:r>
          </a:p>
          <a:p>
            <a:endParaRPr lang="zh-CN" altLang="en-US" dirty="0"/>
          </a:p>
        </p:txBody>
      </p:sp>
    </p:spTree>
    <p:extLst>
      <p:ext uri="{BB962C8B-B14F-4D97-AF65-F5344CB8AC3E}">
        <p14:creationId xmlns:p14="http://schemas.microsoft.com/office/powerpoint/2010/main" val="2113254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§3.3  	</a:t>
            </a:r>
            <a:r>
              <a:rPr lang="zh-CN" altLang="en-US" dirty="0" smtClean="0"/>
              <a:t>发动机损伤的基本类型</a:t>
            </a:r>
            <a:endParaRPr lang="zh-CN" altLang="en-US" dirty="0"/>
          </a:p>
        </p:txBody>
      </p:sp>
      <p:sp>
        <p:nvSpPr>
          <p:cNvPr id="3" name="内容占位符 2"/>
          <p:cNvSpPr>
            <a:spLocks noGrp="1"/>
          </p:cNvSpPr>
          <p:nvPr>
            <p:ph idx="1"/>
          </p:nvPr>
        </p:nvSpPr>
        <p:spPr/>
        <p:txBody>
          <a:bodyPr>
            <a:normAutofit/>
          </a:bodyPr>
          <a:lstStyle/>
          <a:p>
            <a:r>
              <a:rPr lang="en-US" altLang="zh-CN" dirty="0" smtClean="0"/>
              <a:t>4. </a:t>
            </a:r>
            <a:r>
              <a:rPr lang="zh-CN" altLang="en-US" dirty="0" smtClean="0"/>
              <a:t>叶尖卷边</a:t>
            </a:r>
          </a:p>
          <a:p>
            <a:r>
              <a:rPr lang="zh-CN" altLang="en-US" dirty="0" smtClean="0"/>
              <a:t>发生在叶片尖部。检查叶尖卷边的重要参数是长度。叶尖卷边形成的原因可能是由于外物击伤或叶尖和外护罩之间的摩擦。</a:t>
            </a:r>
          </a:p>
          <a:p>
            <a:r>
              <a:rPr lang="en-US" altLang="zh-CN" dirty="0" smtClean="0"/>
              <a:t>5. </a:t>
            </a:r>
            <a:r>
              <a:rPr lang="zh-CN" altLang="en-US" dirty="0" smtClean="0"/>
              <a:t>材料缺损</a:t>
            </a:r>
          </a:p>
          <a:p>
            <a:r>
              <a:rPr lang="zh-CN" altLang="en-US" dirty="0" smtClean="0"/>
              <a:t>材料缺损的原因可能是外来物损伤或超温所致。检查材料丢失的重要参数是材料缺损区域的长度和深度</a:t>
            </a:r>
          </a:p>
          <a:p>
            <a:r>
              <a:rPr lang="en-US" altLang="zh-CN" dirty="0" smtClean="0"/>
              <a:t>6. </a:t>
            </a:r>
            <a:r>
              <a:rPr lang="zh-CN" altLang="en-US" dirty="0" smtClean="0"/>
              <a:t>烧穿</a:t>
            </a:r>
          </a:p>
          <a:p>
            <a:r>
              <a:rPr lang="zh-CN" altLang="en-US" dirty="0" smtClean="0"/>
              <a:t>烧穿形成的原因可能是：磨损、外来物损伤或超温所致。</a:t>
            </a:r>
            <a:endParaRPr lang="zh-CN" altLang="en-US" dirty="0"/>
          </a:p>
        </p:txBody>
      </p:sp>
    </p:spTree>
    <p:extLst>
      <p:ext uri="{BB962C8B-B14F-4D97-AF65-F5344CB8AC3E}">
        <p14:creationId xmlns:p14="http://schemas.microsoft.com/office/powerpoint/2010/main" val="1703971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9730" y="377190"/>
            <a:ext cx="8892540" cy="6103620"/>
          </a:xfrm>
          <a:prstGeom prst="rect">
            <a:avLst/>
          </a:prstGeom>
        </p:spPr>
      </p:pic>
      <p:sp>
        <p:nvSpPr>
          <p:cNvPr id="3" name="文本框 2"/>
          <p:cNvSpPr txBox="1"/>
          <p:nvPr/>
        </p:nvSpPr>
        <p:spPr>
          <a:xfrm>
            <a:off x="3447261" y="5674418"/>
            <a:ext cx="5297478" cy="923330"/>
          </a:xfrm>
          <a:prstGeom prst="rect">
            <a:avLst/>
          </a:prstGeom>
          <a:solidFill>
            <a:schemeClr val="bg2"/>
          </a:solidFill>
        </p:spPr>
        <p:txBody>
          <a:bodyPr vert="horz"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增压器孔探检查</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4683345" y="2155693"/>
            <a:ext cx="1148112" cy="646331"/>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从增压器</a:t>
            </a:r>
            <a:endParaRPr lang="en-US" altLang="zh-CN" dirty="0" smtClean="0">
              <a:solidFill>
                <a:srgbClr val="FF0000"/>
              </a:solidFill>
              <a:latin typeface="方正超粗黑_GBK" panose="03000509000000000000" pitchFamily="65" charset="-122"/>
              <a:ea typeface="方正超粗黑_GBK" panose="03000509000000000000" pitchFamily="65" charset="-122"/>
            </a:endParaRPr>
          </a:p>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进口进入</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715126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2612" y="422910"/>
            <a:ext cx="9060180" cy="6012180"/>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39" y="76414"/>
            <a:ext cx="3733136" cy="4003879"/>
          </a:xfrm>
          <a:prstGeom prst="rect">
            <a:avLst/>
          </a:prstGeom>
        </p:spPr>
      </p:pic>
      <p:sp>
        <p:nvSpPr>
          <p:cNvPr id="4" name="文本框 3"/>
          <p:cNvSpPr txBox="1"/>
          <p:nvPr/>
        </p:nvSpPr>
        <p:spPr>
          <a:xfrm>
            <a:off x="646731" y="4080293"/>
            <a:ext cx="2577552" cy="923330"/>
          </a:xfrm>
          <a:prstGeom prst="rect">
            <a:avLst/>
          </a:prstGeom>
          <a:solidFill>
            <a:schemeClr val="bg2"/>
          </a:solid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S0</a:t>
            </a:r>
            <a:r>
              <a:rPr lang="zh-CN" altLang="en-US" dirty="0" smtClean="0">
                <a:solidFill>
                  <a:srgbClr val="FF0000"/>
                </a:solidFill>
                <a:latin typeface="方正超粗黑_GBK" panose="03000509000000000000" pitchFamily="65" charset="-122"/>
                <a:ea typeface="方正超粗黑_GBK" panose="03000509000000000000" pitchFamily="65" charset="-122"/>
              </a:rPr>
              <a:t>位置：风扇涵道内壁</a:t>
            </a:r>
            <a:r>
              <a:rPr lang="en-US" altLang="zh-CN" dirty="0" smtClean="0">
                <a:solidFill>
                  <a:srgbClr val="FF0000"/>
                </a:solidFill>
                <a:latin typeface="方正超粗黑_GBK" panose="03000509000000000000" pitchFamily="65" charset="-122"/>
                <a:ea typeface="方正超粗黑_GBK" panose="03000509000000000000" pitchFamily="65" charset="-122"/>
              </a:rPr>
              <a:t>3</a:t>
            </a:r>
            <a:r>
              <a:rPr lang="zh-CN" altLang="en-US" dirty="0" smtClean="0">
                <a:solidFill>
                  <a:srgbClr val="FF0000"/>
                </a:solidFill>
                <a:latin typeface="方正超粗黑_GBK" panose="03000509000000000000" pitchFamily="65" charset="-122"/>
                <a:ea typeface="方正超粗黑_GBK" panose="03000509000000000000" pitchFamily="65" charset="-122"/>
              </a:rPr>
              <a:t>：</a:t>
            </a:r>
            <a:r>
              <a:rPr lang="en-US" altLang="zh-CN" dirty="0" smtClean="0">
                <a:solidFill>
                  <a:srgbClr val="FF0000"/>
                </a:solidFill>
                <a:latin typeface="方正超粗黑_GBK" panose="03000509000000000000" pitchFamily="65" charset="-122"/>
                <a:ea typeface="方正超粗黑_GBK" panose="03000509000000000000" pitchFamily="65" charset="-122"/>
              </a:rPr>
              <a:t>30</a:t>
            </a:r>
            <a:r>
              <a:rPr lang="zh-CN" altLang="en-US" dirty="0" smtClean="0">
                <a:solidFill>
                  <a:srgbClr val="FF0000"/>
                </a:solidFill>
                <a:latin typeface="方正超粗黑_GBK" panose="03000509000000000000" pitchFamily="65" charset="-122"/>
                <a:ea typeface="方正超粗黑_GBK" panose="03000509000000000000" pitchFamily="65" charset="-122"/>
              </a:rPr>
              <a:t>位置上，两个风扇出口导向叶片之间</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8971222" y="4917055"/>
            <a:ext cx="2441525" cy="923330"/>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使用加长延伸杆和具有水平视角</a:t>
            </a:r>
            <a:r>
              <a:rPr lang="en-US" altLang="zh-CN" dirty="0" smtClean="0">
                <a:solidFill>
                  <a:srgbClr val="FF0000"/>
                </a:solidFill>
                <a:latin typeface="方正超粗黑_GBK" panose="03000509000000000000" pitchFamily="65" charset="-122"/>
                <a:ea typeface="方正超粗黑_GBK" panose="03000509000000000000" pitchFamily="65" charset="-122"/>
              </a:rPr>
              <a:t>60</a:t>
            </a:r>
            <a:r>
              <a:rPr lang="en-US" altLang="zh-CN" dirty="0" smtClean="0">
                <a:solidFill>
                  <a:srgbClr val="FF0000"/>
                </a:solidFill>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solidFill>
                  <a:srgbClr val="FF0000"/>
                </a:solidFill>
                <a:latin typeface="方正超粗黑_GBK" panose="03000509000000000000" pitchFamily="65" charset="-122"/>
                <a:ea typeface="方正超粗黑_GBK" panose="03000509000000000000" pitchFamily="65" charset="-122"/>
              </a:rPr>
              <a:t>，垂直视角</a:t>
            </a:r>
            <a:r>
              <a:rPr lang="en-US" altLang="zh-CN" dirty="0" smtClean="0">
                <a:solidFill>
                  <a:srgbClr val="FF0000"/>
                </a:solidFill>
                <a:latin typeface="方正超粗黑_GBK" panose="03000509000000000000" pitchFamily="65" charset="-122"/>
                <a:ea typeface="方正超粗黑_GBK" panose="03000509000000000000" pitchFamily="65" charset="-122"/>
              </a:rPr>
              <a:t>9O</a:t>
            </a:r>
            <a:r>
              <a:rPr lang="en-US" altLang="zh-CN" dirty="0" smtClean="0">
                <a:solidFill>
                  <a:srgbClr val="FF0000"/>
                </a:solidFill>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solidFill>
                  <a:srgbClr val="FF0000"/>
                </a:solidFill>
                <a:latin typeface="方正超粗黑_GBK" panose="03000509000000000000" pitchFamily="65" charset="-122"/>
                <a:ea typeface="方正超粗黑_GBK" panose="03000509000000000000" pitchFamily="65" charset="-122"/>
              </a:rPr>
              <a:t>的硬内窥镜</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633042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  	</a:t>
            </a:r>
            <a:r>
              <a:rPr lang="zh-CN" altLang="en-US" dirty="0" smtClean="0"/>
              <a:t>发动机状态监控</a:t>
            </a:r>
            <a:endParaRPr lang="zh-CN" altLang="en-US" dirty="0"/>
          </a:p>
        </p:txBody>
      </p:sp>
      <p:sp>
        <p:nvSpPr>
          <p:cNvPr id="3" name="内容占位符 2"/>
          <p:cNvSpPr>
            <a:spLocks noGrp="1"/>
          </p:cNvSpPr>
          <p:nvPr>
            <p:ph idx="1"/>
          </p:nvPr>
        </p:nvSpPr>
        <p:spPr/>
        <p:txBody>
          <a:bodyPr/>
          <a:lstStyle/>
          <a:p>
            <a:r>
              <a:rPr lang="en-US" altLang="zh-CN" dirty="0" smtClean="0"/>
              <a:t>CFM56-7B</a:t>
            </a:r>
            <a:r>
              <a:rPr lang="zh-CN" altLang="en-US" dirty="0" smtClean="0"/>
              <a:t>采用“视情维修”的概念。</a:t>
            </a:r>
            <a:endParaRPr lang="en-US" altLang="zh-CN" dirty="0" smtClean="0"/>
          </a:p>
          <a:p>
            <a:r>
              <a:rPr lang="zh-CN" altLang="en-US" dirty="0" smtClean="0"/>
              <a:t>视情维修：</a:t>
            </a:r>
            <a:endParaRPr lang="en-US" altLang="zh-CN" dirty="0" smtClean="0"/>
          </a:p>
          <a:p>
            <a:r>
              <a:rPr lang="zh-CN" altLang="en-US" dirty="0" smtClean="0"/>
              <a:t>发动机没有定期的维修计划，可以保持在翼下工作直到某些重要的事件发生，或者限寿件到达时限。</a:t>
            </a:r>
            <a:endParaRPr lang="zh-CN" altLang="en-US" dirty="0"/>
          </a:p>
        </p:txBody>
      </p:sp>
    </p:spTree>
    <p:extLst>
      <p:ext uri="{BB962C8B-B14F-4D97-AF65-F5344CB8AC3E}">
        <p14:creationId xmlns:p14="http://schemas.microsoft.com/office/powerpoint/2010/main" val="33999458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0" y="582773"/>
            <a:ext cx="12192000" cy="5091645"/>
          </a:xfrm>
          <a:prstGeom prst="rect">
            <a:avLst/>
          </a:prstGeom>
        </p:spPr>
      </p:pic>
      <p:sp>
        <p:nvSpPr>
          <p:cNvPr id="3" name="文本框 2"/>
          <p:cNvSpPr txBox="1"/>
          <p:nvPr/>
        </p:nvSpPr>
        <p:spPr>
          <a:xfrm>
            <a:off x="2872382" y="5674418"/>
            <a:ext cx="6447237" cy="923330"/>
          </a:xfrm>
          <a:prstGeom prst="rect">
            <a:avLst/>
          </a:prstGeom>
          <a:solidFill>
            <a:schemeClr val="bg2"/>
          </a:solidFill>
        </p:spPr>
        <p:txBody>
          <a:bodyPr vert="horz"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增压器转子孔探检查</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1198273" y="138837"/>
            <a:ext cx="10335243" cy="523220"/>
          </a:xfrm>
          <a:prstGeom prst="rect">
            <a:avLst/>
          </a:prstGeom>
          <a:solidFill>
            <a:schemeClr val="bg2"/>
          </a:solidFill>
        </p:spPr>
        <p:txBody>
          <a:bodyPr wrap="square" rtlCol="0">
            <a:spAutoFit/>
          </a:bodyPr>
          <a:lstStyle/>
          <a:p>
            <a:r>
              <a:rPr lang="zh-CN" altLang="en-US" sz="2800" dirty="0" smtClean="0">
                <a:latin typeface="方正超粗黑_GBK" panose="03000509000000000000" pitchFamily="65" charset="-122"/>
                <a:ea typeface="方正超粗黑_GBK" panose="03000509000000000000" pitchFamily="65" charset="-122"/>
              </a:rPr>
              <a:t>根据损伤的</a:t>
            </a:r>
            <a:r>
              <a:rPr lang="zh-CN" altLang="en-US" sz="2800" dirty="0" smtClean="0">
                <a:solidFill>
                  <a:srgbClr val="FF0000"/>
                </a:solidFill>
                <a:latin typeface="方正超粗黑_GBK" panose="03000509000000000000" pitchFamily="65" charset="-122"/>
                <a:ea typeface="方正超粗黑_GBK" panose="03000509000000000000" pitchFamily="65" charset="-122"/>
              </a:rPr>
              <a:t>类型</a:t>
            </a:r>
            <a:r>
              <a:rPr lang="zh-CN" altLang="en-US" sz="2800" dirty="0" smtClean="0">
                <a:latin typeface="方正超粗黑_GBK" panose="03000509000000000000" pitchFamily="65" charset="-122"/>
                <a:ea typeface="方正超粗黑_GBK" panose="03000509000000000000" pitchFamily="65" charset="-122"/>
              </a:rPr>
              <a:t>、</a:t>
            </a:r>
            <a:r>
              <a:rPr lang="zh-CN" altLang="en-US" sz="2800" dirty="0" smtClean="0">
                <a:solidFill>
                  <a:srgbClr val="FF0000"/>
                </a:solidFill>
                <a:latin typeface="方正超粗黑_GBK" panose="03000509000000000000" pitchFamily="65" charset="-122"/>
                <a:ea typeface="方正超粗黑_GBK" panose="03000509000000000000" pitchFamily="65" charset="-122"/>
              </a:rPr>
              <a:t>尺寸</a:t>
            </a:r>
            <a:r>
              <a:rPr lang="zh-CN" altLang="en-US" sz="2800" dirty="0" smtClean="0">
                <a:latin typeface="方正超粗黑_GBK" panose="03000509000000000000" pitchFamily="65" charset="-122"/>
                <a:ea typeface="方正超粗黑_GBK" panose="03000509000000000000" pitchFamily="65" charset="-122"/>
              </a:rPr>
              <a:t>、</a:t>
            </a:r>
            <a:r>
              <a:rPr lang="zh-CN" altLang="en-US" sz="2800" dirty="0" smtClean="0">
                <a:solidFill>
                  <a:srgbClr val="FF0000"/>
                </a:solidFill>
                <a:latin typeface="方正超粗黑_GBK" panose="03000509000000000000" pitchFamily="65" charset="-122"/>
                <a:ea typeface="方正超粗黑_GBK" panose="03000509000000000000" pitchFamily="65" charset="-122"/>
              </a:rPr>
              <a:t>区域</a:t>
            </a:r>
            <a:r>
              <a:rPr lang="zh-CN" altLang="en-US" sz="2800" dirty="0" smtClean="0">
                <a:latin typeface="方正超粗黑_GBK" panose="03000509000000000000" pitchFamily="65" charset="-122"/>
                <a:ea typeface="方正超粗黑_GBK" panose="03000509000000000000" pitchFamily="65" charset="-122"/>
              </a:rPr>
              <a:t>参照维护手册的损伤限制进行检查。</a:t>
            </a:r>
            <a:endParaRPr lang="zh-CN" altLang="en-US" sz="2800" dirty="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1953184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8309" y="491704"/>
            <a:ext cx="7574280" cy="5951220"/>
          </a:xfrm>
          <a:prstGeom prst="rect">
            <a:avLst/>
          </a:prstGeom>
        </p:spPr>
      </p:pic>
      <p:sp>
        <p:nvSpPr>
          <p:cNvPr id="2" name="文本框 1"/>
          <p:cNvSpPr txBox="1"/>
          <p:nvPr/>
        </p:nvSpPr>
        <p:spPr>
          <a:xfrm>
            <a:off x="160619" y="213897"/>
            <a:ext cx="1015663" cy="6402564"/>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高压压气机孔探检查</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7711216" y="213897"/>
            <a:ext cx="4227742" cy="1815882"/>
          </a:xfrm>
          <a:prstGeom prst="rect">
            <a:avLst/>
          </a:prstGeom>
          <a:solidFill>
            <a:schemeClr val="bg2"/>
          </a:solidFill>
        </p:spPr>
        <p:txBody>
          <a:bodyPr wrap="square" rtlCol="0">
            <a:spAutoFit/>
          </a:bodyPr>
          <a:lstStyle/>
          <a:p>
            <a:r>
              <a:rPr lang="zh-CN" altLang="en-US" sz="2800" dirty="0" smtClean="0">
                <a:latin typeface="方正超粗黑_GBK" panose="03000509000000000000" pitchFamily="65" charset="-122"/>
                <a:ea typeface="方正超粗黑_GBK" panose="03000509000000000000" pitchFamily="65" charset="-122"/>
              </a:rPr>
              <a:t>高压压气机（</a:t>
            </a:r>
            <a:r>
              <a:rPr lang="en-US" altLang="zh-CN" sz="2800" dirty="0" smtClean="0">
                <a:latin typeface="方正超粗黑_GBK" panose="03000509000000000000" pitchFamily="65" charset="-122"/>
                <a:ea typeface="方正超粗黑_GBK" panose="03000509000000000000" pitchFamily="65" charset="-122"/>
              </a:rPr>
              <a:t>HPC</a:t>
            </a:r>
            <a:r>
              <a:rPr lang="zh-CN" altLang="en-US" sz="2800" dirty="0" smtClean="0">
                <a:latin typeface="方正超粗黑_GBK" panose="03000509000000000000" pitchFamily="65" charset="-122"/>
                <a:ea typeface="方正超粗黑_GBK" panose="03000509000000000000" pitchFamily="65" charset="-122"/>
              </a:rPr>
              <a:t>）有</a:t>
            </a:r>
            <a:r>
              <a:rPr lang="en-US" altLang="zh-CN" sz="2800" dirty="0" smtClean="0">
                <a:latin typeface="方正超粗黑_GBK" panose="03000509000000000000" pitchFamily="65" charset="-122"/>
                <a:ea typeface="方正超粗黑_GBK" panose="03000509000000000000" pitchFamily="65" charset="-122"/>
              </a:rPr>
              <a:t>9</a:t>
            </a:r>
            <a:r>
              <a:rPr lang="zh-CN" altLang="en-US" sz="2800" dirty="0" smtClean="0">
                <a:latin typeface="方正超粗黑_GBK" panose="03000509000000000000" pitchFamily="65" charset="-122"/>
                <a:ea typeface="方正超粗黑_GBK" panose="03000509000000000000" pitchFamily="65" charset="-122"/>
              </a:rPr>
              <a:t>个孔探孔（编号</a:t>
            </a:r>
            <a:r>
              <a:rPr lang="en-US" altLang="zh-CN" sz="2800" dirty="0" smtClean="0">
                <a:solidFill>
                  <a:srgbClr val="FF0000"/>
                </a:solidFill>
                <a:latin typeface="方正超粗黑_GBK" panose="03000509000000000000" pitchFamily="65" charset="-122"/>
                <a:ea typeface="方正超粗黑_GBK" panose="03000509000000000000" pitchFamily="65" charset="-122"/>
              </a:rPr>
              <a:t>S1</a:t>
            </a:r>
            <a:r>
              <a:rPr lang="zh-CN" altLang="en-US" sz="2800" dirty="0" smtClean="0">
                <a:solidFill>
                  <a:srgbClr val="FF0000"/>
                </a:solidFill>
                <a:latin typeface="方正超粗黑_GBK" panose="03000509000000000000" pitchFamily="65" charset="-122"/>
                <a:ea typeface="方正超粗黑_GBK" panose="03000509000000000000" pitchFamily="65" charset="-122"/>
              </a:rPr>
              <a:t>～</a:t>
            </a:r>
            <a:r>
              <a:rPr lang="en-US" altLang="zh-CN" sz="2800" dirty="0" smtClean="0">
                <a:solidFill>
                  <a:srgbClr val="FF0000"/>
                </a:solidFill>
                <a:latin typeface="方正超粗黑_GBK" panose="03000509000000000000" pitchFamily="65" charset="-122"/>
                <a:ea typeface="方正超粗黑_GBK" panose="03000509000000000000" pitchFamily="65" charset="-122"/>
              </a:rPr>
              <a:t>S9</a:t>
            </a:r>
            <a:r>
              <a:rPr lang="zh-CN" altLang="en-US" sz="2800" dirty="0" smtClean="0">
                <a:latin typeface="方正超粗黑_GBK" panose="03000509000000000000" pitchFamily="65" charset="-122"/>
                <a:ea typeface="方正超粗黑_GBK" panose="03000509000000000000" pitchFamily="65" charset="-122"/>
              </a:rPr>
              <a:t>），位于高压压气机静子机匣</a:t>
            </a:r>
            <a:r>
              <a:rPr lang="en-US" altLang="zh-CN" sz="2800" dirty="0" smtClean="0">
                <a:solidFill>
                  <a:srgbClr val="FF0000"/>
                </a:solidFill>
                <a:latin typeface="方正超粗黑_GBK" panose="03000509000000000000" pitchFamily="65" charset="-122"/>
                <a:ea typeface="方正超粗黑_GBK" panose="03000509000000000000" pitchFamily="65" charset="-122"/>
              </a:rPr>
              <a:t>4</a:t>
            </a:r>
            <a:r>
              <a:rPr lang="zh-CN" altLang="en-US" sz="2800" dirty="0" smtClean="0">
                <a:solidFill>
                  <a:srgbClr val="FF0000"/>
                </a:solidFill>
                <a:latin typeface="方正超粗黑_GBK" panose="03000509000000000000" pitchFamily="65" charset="-122"/>
                <a:ea typeface="方正超粗黑_GBK" panose="03000509000000000000" pitchFamily="65" charset="-122"/>
              </a:rPr>
              <a:t>～</a:t>
            </a:r>
            <a:r>
              <a:rPr lang="en-US" altLang="zh-CN" sz="2800" dirty="0" smtClean="0">
                <a:solidFill>
                  <a:srgbClr val="FF0000"/>
                </a:solidFill>
                <a:latin typeface="方正超粗黑_GBK" panose="03000509000000000000" pitchFamily="65" charset="-122"/>
                <a:ea typeface="方正超粗黑_GBK" panose="03000509000000000000" pitchFamily="65" charset="-122"/>
              </a:rPr>
              <a:t>5</a:t>
            </a:r>
            <a:r>
              <a:rPr lang="zh-CN" altLang="en-US" sz="2800" dirty="0" smtClean="0">
                <a:solidFill>
                  <a:srgbClr val="FF0000"/>
                </a:solidFill>
                <a:latin typeface="方正超粗黑_GBK" panose="03000509000000000000" pitchFamily="65" charset="-122"/>
                <a:ea typeface="方正超粗黑_GBK" panose="03000509000000000000" pitchFamily="65" charset="-122"/>
              </a:rPr>
              <a:t>点钟</a:t>
            </a:r>
            <a:r>
              <a:rPr lang="zh-CN" altLang="en-US" sz="2800" dirty="0" smtClean="0">
                <a:latin typeface="方正超粗黑_GBK" panose="03000509000000000000" pitchFamily="65" charset="-122"/>
                <a:ea typeface="方正超粗黑_GBK" panose="03000509000000000000" pitchFamily="65" charset="-122"/>
              </a:rPr>
              <a:t>位置</a:t>
            </a:r>
            <a:endParaRPr lang="zh-CN" altLang="en-US" sz="2800" dirty="0">
              <a:latin typeface="方正超粗黑_GBK" panose="03000509000000000000" pitchFamily="65" charset="-122"/>
              <a:ea typeface="方正超粗黑_GBK" panose="03000509000000000000" pitchFamily="65" charset="-122"/>
            </a:endParaRPr>
          </a:p>
        </p:txBody>
      </p:sp>
      <p:sp>
        <p:nvSpPr>
          <p:cNvPr id="6" name="文本框 5"/>
          <p:cNvSpPr txBox="1"/>
          <p:nvPr/>
        </p:nvSpPr>
        <p:spPr>
          <a:xfrm>
            <a:off x="9022431" y="2644016"/>
            <a:ext cx="2528339" cy="923330"/>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在检查中发现有任一叶片损坏，必须对所有余下的其它叶片进行检查。</a:t>
            </a:r>
            <a:endParaRPr lang="zh-CN" altLang="en-US" dirty="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5249230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177" y="320759"/>
            <a:ext cx="7962900" cy="4922520"/>
          </a:xfrm>
          <a:prstGeom prst="rect">
            <a:avLst/>
          </a:prstGeom>
        </p:spPr>
      </p:pic>
      <p:sp>
        <p:nvSpPr>
          <p:cNvPr id="2" name="文本框 1"/>
          <p:cNvSpPr txBox="1"/>
          <p:nvPr/>
        </p:nvSpPr>
        <p:spPr>
          <a:xfrm>
            <a:off x="160619" y="213897"/>
            <a:ext cx="1015663" cy="6402564"/>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高压压气机孔探检查</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3492898" y="5070569"/>
            <a:ext cx="7143472" cy="1384995"/>
          </a:xfrm>
          <a:prstGeom prst="rect">
            <a:avLst/>
          </a:prstGeom>
          <a:solidFill>
            <a:schemeClr val="bg2"/>
          </a:solidFill>
        </p:spPr>
        <p:txBody>
          <a:bodyPr wrap="square" rtlCol="0">
            <a:spAutoFit/>
          </a:bodyPr>
          <a:lstStyle/>
          <a:p>
            <a:r>
              <a:rPr lang="en-US" altLang="zh-CN" sz="2800" dirty="0" smtClean="0">
                <a:solidFill>
                  <a:srgbClr val="FF0000"/>
                </a:solidFill>
                <a:latin typeface="方正超粗黑_GBK" panose="03000509000000000000" pitchFamily="65" charset="-122"/>
                <a:ea typeface="方正超粗黑_GBK" panose="03000509000000000000" pitchFamily="65" charset="-122"/>
              </a:rPr>
              <a:t>S6</a:t>
            </a:r>
            <a:r>
              <a:rPr lang="zh-CN" altLang="en-US" sz="2800" dirty="0" smtClean="0">
                <a:solidFill>
                  <a:srgbClr val="FF0000"/>
                </a:solidFill>
                <a:latin typeface="方正超粗黑_GBK" panose="03000509000000000000" pitchFamily="65" charset="-122"/>
                <a:ea typeface="方正超粗黑_GBK" panose="03000509000000000000" pitchFamily="65" charset="-122"/>
              </a:rPr>
              <a:t>～</a:t>
            </a:r>
            <a:r>
              <a:rPr lang="en-US" altLang="zh-CN" sz="2800" dirty="0" smtClean="0">
                <a:solidFill>
                  <a:srgbClr val="FF0000"/>
                </a:solidFill>
                <a:latin typeface="方正超粗黑_GBK" panose="03000509000000000000" pitchFamily="65" charset="-122"/>
                <a:ea typeface="方正超粗黑_GBK" panose="03000509000000000000" pitchFamily="65" charset="-122"/>
              </a:rPr>
              <a:t>S9</a:t>
            </a:r>
            <a:r>
              <a:rPr lang="zh-CN" altLang="en-US" sz="2800" dirty="0" smtClean="0">
                <a:solidFill>
                  <a:srgbClr val="FF0000"/>
                </a:solidFill>
                <a:latin typeface="方正超粗黑_GBK" panose="03000509000000000000" pitchFamily="65" charset="-122"/>
                <a:ea typeface="方正超粗黑_GBK" panose="03000509000000000000" pitchFamily="65" charset="-122"/>
              </a:rPr>
              <a:t>：</a:t>
            </a:r>
            <a:r>
              <a:rPr lang="zh-CN" altLang="en-US" sz="2800" dirty="0">
                <a:latin typeface="方正超粗黑_GBK" panose="03000509000000000000" pitchFamily="65" charset="-122"/>
                <a:ea typeface="方正超粗黑_GBK" panose="03000509000000000000" pitchFamily="65" charset="-122"/>
              </a:rPr>
              <a:t>校</a:t>
            </a:r>
            <a:r>
              <a:rPr lang="zh-CN" altLang="en-US" sz="2800" dirty="0" smtClean="0">
                <a:latin typeface="方正超粗黑_GBK" panose="03000509000000000000" pitchFamily="65" charset="-122"/>
                <a:ea typeface="方正超粗黑_GBK" panose="03000509000000000000" pitchFamily="65" charset="-122"/>
              </a:rPr>
              <a:t>准杆用于移动静子叶片，避免阻挡。如果</a:t>
            </a:r>
            <a:r>
              <a:rPr lang="en-US" altLang="zh-CN" sz="2800" dirty="0" smtClean="0">
                <a:latin typeface="方正超粗黑_GBK" panose="03000509000000000000" pitchFamily="65" charset="-122"/>
                <a:ea typeface="方正超粗黑_GBK" panose="03000509000000000000" pitchFamily="65" charset="-122"/>
              </a:rPr>
              <a:t>HPC</a:t>
            </a:r>
            <a:r>
              <a:rPr lang="zh-CN" altLang="en-US" sz="2800" dirty="0" smtClean="0">
                <a:latin typeface="方正超粗黑_GBK" panose="03000509000000000000" pitchFamily="65" charset="-122"/>
                <a:ea typeface="方正超粗黑_GBK" panose="03000509000000000000" pitchFamily="65" charset="-122"/>
              </a:rPr>
              <a:t>第</a:t>
            </a:r>
            <a:r>
              <a:rPr lang="en-US" altLang="zh-CN" sz="2800" dirty="0" smtClean="0">
                <a:latin typeface="方正超粗黑_GBK" panose="03000509000000000000" pitchFamily="65" charset="-122"/>
                <a:ea typeface="方正超粗黑_GBK" panose="03000509000000000000" pitchFamily="65" charset="-122"/>
              </a:rPr>
              <a:t>7</a:t>
            </a:r>
            <a:r>
              <a:rPr lang="zh-CN" altLang="en-US" sz="2800" dirty="0" smtClean="0">
                <a:latin typeface="方正超粗黑_GBK" panose="03000509000000000000" pitchFamily="65" charset="-122"/>
                <a:ea typeface="方正超粗黑_GBK" panose="03000509000000000000" pitchFamily="65" charset="-122"/>
              </a:rPr>
              <a:t>级孔探孔被覆盖，则通过第</a:t>
            </a:r>
            <a:r>
              <a:rPr lang="en-US" altLang="zh-CN" sz="2800" dirty="0" smtClean="0">
                <a:latin typeface="方正超粗黑_GBK" panose="03000509000000000000" pitchFamily="65" charset="-122"/>
                <a:ea typeface="方正超粗黑_GBK" panose="03000509000000000000" pitchFamily="65" charset="-122"/>
              </a:rPr>
              <a:t>8</a:t>
            </a:r>
            <a:r>
              <a:rPr lang="zh-CN" altLang="en-US" sz="2800" dirty="0" smtClean="0">
                <a:latin typeface="方正超粗黑_GBK" panose="03000509000000000000" pitchFamily="65" charset="-122"/>
                <a:ea typeface="方正超粗黑_GBK" panose="03000509000000000000" pitchFamily="65" charset="-122"/>
              </a:rPr>
              <a:t>级或第</a:t>
            </a:r>
            <a:r>
              <a:rPr lang="en-US" altLang="zh-CN" sz="2800" dirty="0" smtClean="0">
                <a:latin typeface="方正超粗黑_GBK" panose="03000509000000000000" pitchFamily="65" charset="-122"/>
                <a:ea typeface="方正超粗黑_GBK" panose="03000509000000000000" pitchFamily="65" charset="-122"/>
              </a:rPr>
              <a:t>6</a:t>
            </a:r>
            <a:r>
              <a:rPr lang="zh-CN" altLang="en-US" sz="2800" dirty="0" smtClean="0">
                <a:latin typeface="方正超粗黑_GBK" panose="03000509000000000000" pitchFamily="65" charset="-122"/>
                <a:ea typeface="方正超粗黑_GBK" panose="03000509000000000000" pitchFamily="65" charset="-122"/>
              </a:rPr>
              <a:t>级孔探孔检查。</a:t>
            </a:r>
            <a:endParaRPr lang="zh-CN" altLang="en-US" sz="2800" dirty="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969785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0619" y="213897"/>
            <a:ext cx="1015663" cy="6402564"/>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高压压气机孔探检查</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3217" y="455437"/>
            <a:ext cx="9180518" cy="4795916"/>
          </a:xfrm>
          <a:prstGeom prst="rect">
            <a:avLst/>
          </a:prstGeom>
        </p:spPr>
      </p:pic>
      <p:sp>
        <p:nvSpPr>
          <p:cNvPr id="6" name="文本框 5"/>
          <p:cNvSpPr txBox="1"/>
          <p:nvPr/>
        </p:nvSpPr>
        <p:spPr>
          <a:xfrm>
            <a:off x="1439813" y="5469962"/>
            <a:ext cx="10335243" cy="523220"/>
          </a:xfrm>
          <a:prstGeom prst="rect">
            <a:avLst/>
          </a:prstGeom>
          <a:solidFill>
            <a:schemeClr val="bg2"/>
          </a:solidFill>
        </p:spPr>
        <p:txBody>
          <a:bodyPr wrap="square" rtlCol="0">
            <a:spAutoFit/>
          </a:bodyPr>
          <a:lstStyle/>
          <a:p>
            <a:r>
              <a:rPr lang="zh-CN" altLang="en-US" sz="2800" dirty="0" smtClean="0">
                <a:latin typeface="方正超粗黑_GBK" panose="03000509000000000000" pitchFamily="65" charset="-122"/>
                <a:ea typeface="方正超粗黑_GBK" panose="03000509000000000000" pitchFamily="65" charset="-122"/>
              </a:rPr>
              <a:t>根据损伤的</a:t>
            </a:r>
            <a:r>
              <a:rPr lang="zh-CN" altLang="en-US" sz="2800" dirty="0" smtClean="0">
                <a:solidFill>
                  <a:srgbClr val="FF0000"/>
                </a:solidFill>
                <a:latin typeface="方正超粗黑_GBK" panose="03000509000000000000" pitchFamily="65" charset="-122"/>
                <a:ea typeface="方正超粗黑_GBK" panose="03000509000000000000" pitchFamily="65" charset="-122"/>
              </a:rPr>
              <a:t>类型</a:t>
            </a:r>
            <a:r>
              <a:rPr lang="zh-CN" altLang="en-US" sz="2800" dirty="0" smtClean="0">
                <a:latin typeface="方正超粗黑_GBK" panose="03000509000000000000" pitchFamily="65" charset="-122"/>
                <a:ea typeface="方正超粗黑_GBK" panose="03000509000000000000" pitchFamily="65" charset="-122"/>
              </a:rPr>
              <a:t>、</a:t>
            </a:r>
            <a:r>
              <a:rPr lang="zh-CN" altLang="en-US" sz="2800" dirty="0" smtClean="0">
                <a:solidFill>
                  <a:srgbClr val="FF0000"/>
                </a:solidFill>
                <a:latin typeface="方正超粗黑_GBK" panose="03000509000000000000" pitchFamily="65" charset="-122"/>
                <a:ea typeface="方正超粗黑_GBK" panose="03000509000000000000" pitchFamily="65" charset="-122"/>
              </a:rPr>
              <a:t>尺寸</a:t>
            </a:r>
            <a:r>
              <a:rPr lang="zh-CN" altLang="en-US" sz="2800" dirty="0" smtClean="0">
                <a:latin typeface="方正超粗黑_GBK" panose="03000509000000000000" pitchFamily="65" charset="-122"/>
                <a:ea typeface="方正超粗黑_GBK" panose="03000509000000000000" pitchFamily="65" charset="-122"/>
              </a:rPr>
              <a:t>、</a:t>
            </a:r>
            <a:r>
              <a:rPr lang="zh-CN" altLang="en-US" sz="2800" dirty="0" smtClean="0">
                <a:solidFill>
                  <a:srgbClr val="FF0000"/>
                </a:solidFill>
                <a:latin typeface="方正超粗黑_GBK" panose="03000509000000000000" pitchFamily="65" charset="-122"/>
                <a:ea typeface="方正超粗黑_GBK" panose="03000509000000000000" pitchFamily="65" charset="-122"/>
              </a:rPr>
              <a:t>区域</a:t>
            </a:r>
            <a:r>
              <a:rPr lang="zh-CN" altLang="en-US" sz="2800" dirty="0" smtClean="0">
                <a:latin typeface="方正超粗黑_GBK" panose="03000509000000000000" pitchFamily="65" charset="-122"/>
                <a:ea typeface="方正超粗黑_GBK" panose="03000509000000000000" pitchFamily="65" charset="-122"/>
              </a:rPr>
              <a:t>参照维护手册的损伤限制进行检查。</a:t>
            </a:r>
            <a:endParaRPr lang="zh-CN" altLang="en-US" sz="2800" dirty="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210108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9978" y="226874"/>
            <a:ext cx="9817659" cy="5386827"/>
          </a:xfrm>
          <a:prstGeom prst="rect">
            <a:avLst/>
          </a:prstGeom>
        </p:spPr>
      </p:pic>
      <p:sp>
        <p:nvSpPr>
          <p:cNvPr id="2" name="文本框 1"/>
          <p:cNvSpPr txBox="1"/>
          <p:nvPr/>
        </p:nvSpPr>
        <p:spPr>
          <a:xfrm>
            <a:off x="160619" y="871268"/>
            <a:ext cx="1015663" cy="5115465"/>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燃烧室孔探检查</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6" name="文本框 5"/>
          <p:cNvSpPr txBox="1"/>
          <p:nvPr/>
        </p:nvSpPr>
        <p:spPr>
          <a:xfrm>
            <a:off x="1340607" y="5656831"/>
            <a:ext cx="10606977" cy="923330"/>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燃烧室的孔探检查只限于可见区域的检查，通过孔探孔和点火嘴安装口，使用刚性的或柔性的内窥镜进行检查。在燃烧室机匣上有四个孔探孔，分别位于燃油总管前的</a:t>
            </a:r>
            <a:r>
              <a:rPr lang="en-US" altLang="zh-CN" dirty="0" smtClean="0">
                <a:latin typeface="方正超粗黑_GBK" panose="03000509000000000000" pitchFamily="65" charset="-122"/>
                <a:ea typeface="方正超粗黑_GBK" panose="03000509000000000000" pitchFamily="65" charset="-122"/>
              </a:rPr>
              <a:t>1</a:t>
            </a:r>
            <a:r>
              <a:rPr lang="zh-CN" altLang="en-US" dirty="0" smtClean="0">
                <a:latin typeface="方正超粗黑_GBK" panose="03000509000000000000" pitchFamily="65" charset="-122"/>
                <a:ea typeface="方正超粗黑_GBK" panose="03000509000000000000" pitchFamily="65" charset="-122"/>
              </a:rPr>
              <a:t>、</a:t>
            </a:r>
            <a:r>
              <a:rPr lang="en-US" altLang="zh-CN" dirty="0" smtClean="0">
                <a:latin typeface="方正超粗黑_GBK" panose="03000509000000000000" pitchFamily="65" charset="-122"/>
                <a:ea typeface="方正超粗黑_GBK" panose="03000509000000000000" pitchFamily="65" charset="-122"/>
              </a:rPr>
              <a:t>3</a:t>
            </a:r>
            <a:r>
              <a:rPr lang="zh-CN" altLang="en-US" dirty="0" smtClean="0">
                <a:latin typeface="方正超粗黑_GBK" panose="03000509000000000000" pitchFamily="65" charset="-122"/>
                <a:ea typeface="方正超粗黑_GBK" panose="03000509000000000000" pitchFamily="65" charset="-122"/>
              </a:rPr>
              <a:t>、</a:t>
            </a:r>
            <a:r>
              <a:rPr lang="en-US" altLang="zh-CN" dirty="0" smtClean="0">
                <a:latin typeface="方正超粗黑_GBK" panose="03000509000000000000" pitchFamily="65" charset="-122"/>
                <a:ea typeface="方正超粗黑_GBK" panose="03000509000000000000" pitchFamily="65" charset="-122"/>
              </a:rPr>
              <a:t>6</a:t>
            </a:r>
            <a:r>
              <a:rPr lang="zh-CN" altLang="en-US" dirty="0" smtClean="0">
                <a:latin typeface="方正超粗黑_GBK" panose="03000509000000000000" pitchFamily="65" charset="-122"/>
                <a:ea typeface="方正超粗黑_GBK" panose="03000509000000000000" pitchFamily="65" charset="-122"/>
              </a:rPr>
              <a:t>、</a:t>
            </a:r>
            <a:r>
              <a:rPr lang="en-US" altLang="zh-CN" dirty="0" smtClean="0">
                <a:latin typeface="方正超粗黑_GBK" panose="03000509000000000000" pitchFamily="65" charset="-122"/>
                <a:ea typeface="方正超粗黑_GBK" panose="03000509000000000000" pitchFamily="65" charset="-122"/>
              </a:rPr>
              <a:t>10</a:t>
            </a:r>
            <a:r>
              <a:rPr lang="zh-CN" altLang="en-US" dirty="0" smtClean="0">
                <a:latin typeface="方正超粗黑_GBK" panose="03000509000000000000" pitchFamily="65" charset="-122"/>
                <a:ea typeface="方正超粗黑_GBK" panose="03000509000000000000" pitchFamily="65" charset="-122"/>
              </a:rPr>
              <a:t>点钟位置，两个点火嘴安装孔（</a:t>
            </a:r>
            <a:r>
              <a:rPr lang="en-US" altLang="zh-CN" dirty="0" smtClean="0">
                <a:latin typeface="方正超粗黑_GBK" panose="03000509000000000000" pitchFamily="65" charset="-122"/>
                <a:ea typeface="方正超粗黑_GBK" panose="03000509000000000000" pitchFamily="65" charset="-122"/>
              </a:rPr>
              <a:t>S10</a:t>
            </a:r>
            <a:r>
              <a:rPr lang="zh-CN" altLang="en-US" dirty="0" smtClean="0">
                <a:latin typeface="方正超粗黑_GBK" panose="03000509000000000000" pitchFamily="65" charset="-122"/>
                <a:ea typeface="方正超粗黑_GBK" panose="03000509000000000000" pitchFamily="65" charset="-122"/>
              </a:rPr>
              <a:t>、</a:t>
            </a:r>
            <a:r>
              <a:rPr lang="en-US" altLang="zh-CN" dirty="0" smtClean="0">
                <a:latin typeface="方正超粗黑_GBK" panose="03000509000000000000" pitchFamily="65" charset="-122"/>
                <a:ea typeface="方正超粗黑_GBK" panose="03000509000000000000" pitchFamily="65" charset="-122"/>
              </a:rPr>
              <a:t>S11</a:t>
            </a:r>
            <a:r>
              <a:rPr lang="zh-CN" altLang="en-US" dirty="0" smtClean="0">
                <a:latin typeface="方正超粗黑_GBK" panose="03000509000000000000" pitchFamily="65" charset="-122"/>
                <a:ea typeface="方正超粗黑_GBK" panose="03000509000000000000" pitchFamily="65" charset="-122"/>
              </a:rPr>
              <a:t>），可检查燃烧室和高压涡轮的情况。</a:t>
            </a:r>
            <a:r>
              <a:rPr lang="en-US" altLang="zh-CN" dirty="0" smtClean="0">
                <a:latin typeface="方正超粗黑_GBK" panose="03000509000000000000" pitchFamily="65" charset="-122"/>
                <a:ea typeface="方正超粗黑_GBK" panose="03000509000000000000" pitchFamily="65" charset="-122"/>
              </a:rPr>
              <a:t>S10</a:t>
            </a:r>
            <a:r>
              <a:rPr lang="zh-CN" altLang="en-US" dirty="0" smtClean="0">
                <a:latin typeface="方正超粗黑_GBK" panose="03000509000000000000" pitchFamily="65" charset="-122"/>
                <a:ea typeface="方正超粗黑_GBK" panose="03000509000000000000" pitchFamily="65" charset="-122"/>
              </a:rPr>
              <a:t>位于</a:t>
            </a:r>
            <a:r>
              <a:rPr lang="en-US" altLang="zh-CN" dirty="0" smtClean="0">
                <a:latin typeface="方正超粗黑_GBK" panose="03000509000000000000" pitchFamily="65" charset="-122"/>
                <a:ea typeface="方正超粗黑_GBK" panose="03000509000000000000" pitchFamily="65" charset="-122"/>
              </a:rPr>
              <a:t>4</a:t>
            </a:r>
            <a:r>
              <a:rPr lang="zh-CN" altLang="en-US" dirty="0" smtClean="0">
                <a:latin typeface="方正超粗黑_GBK" panose="03000509000000000000" pitchFamily="65" charset="-122"/>
                <a:ea typeface="方正超粗黑_GBK" panose="03000509000000000000" pitchFamily="65" charset="-122"/>
              </a:rPr>
              <a:t>：</a:t>
            </a:r>
            <a:r>
              <a:rPr lang="en-US" altLang="zh-CN" dirty="0" smtClean="0">
                <a:latin typeface="方正超粗黑_GBK" panose="03000509000000000000" pitchFamily="65" charset="-122"/>
                <a:ea typeface="方正超粗黑_GBK" panose="03000509000000000000" pitchFamily="65" charset="-122"/>
              </a:rPr>
              <a:t>00</a:t>
            </a:r>
            <a:r>
              <a:rPr lang="zh-CN" altLang="en-US" dirty="0" smtClean="0">
                <a:latin typeface="方正超粗黑_GBK" panose="03000509000000000000" pitchFamily="65" charset="-122"/>
                <a:ea typeface="方正超粗黑_GBK" panose="03000509000000000000" pitchFamily="65" charset="-122"/>
              </a:rPr>
              <a:t>位置，</a:t>
            </a:r>
            <a:r>
              <a:rPr lang="en-US" altLang="zh-CN" dirty="0" smtClean="0">
                <a:latin typeface="方正超粗黑_GBK" panose="03000509000000000000" pitchFamily="65" charset="-122"/>
                <a:ea typeface="方正超粗黑_GBK" panose="03000509000000000000" pitchFamily="65" charset="-122"/>
              </a:rPr>
              <a:t>S11</a:t>
            </a:r>
            <a:r>
              <a:rPr lang="zh-CN" altLang="en-US" dirty="0" smtClean="0">
                <a:latin typeface="方正超粗黑_GBK" panose="03000509000000000000" pitchFamily="65" charset="-122"/>
                <a:ea typeface="方正超粗黑_GBK" panose="03000509000000000000" pitchFamily="65" charset="-122"/>
              </a:rPr>
              <a:t>位于</a:t>
            </a:r>
            <a:r>
              <a:rPr lang="en-US" altLang="zh-CN" dirty="0" smtClean="0">
                <a:latin typeface="方正超粗黑_GBK" panose="03000509000000000000" pitchFamily="65" charset="-122"/>
                <a:ea typeface="方正超粗黑_GBK" panose="03000509000000000000" pitchFamily="65" charset="-122"/>
              </a:rPr>
              <a:t>8</a:t>
            </a:r>
            <a:r>
              <a:rPr lang="zh-CN" altLang="en-US" dirty="0" smtClean="0">
                <a:latin typeface="方正超粗黑_GBK" panose="03000509000000000000" pitchFamily="65" charset="-122"/>
                <a:ea typeface="方正超粗黑_GBK" panose="03000509000000000000" pitchFamily="65" charset="-122"/>
              </a:rPr>
              <a:t>：</a:t>
            </a:r>
            <a:r>
              <a:rPr lang="en-US" altLang="zh-CN" dirty="0" smtClean="0">
                <a:latin typeface="方正超粗黑_GBK" panose="03000509000000000000" pitchFamily="65" charset="-122"/>
                <a:ea typeface="方正超粗黑_GBK" panose="03000509000000000000" pitchFamily="65" charset="-122"/>
              </a:rPr>
              <a:t>00</a:t>
            </a:r>
            <a:r>
              <a:rPr lang="zh-CN" altLang="en-US" dirty="0" smtClean="0">
                <a:latin typeface="方正超粗黑_GBK" panose="03000509000000000000" pitchFamily="65" charset="-122"/>
                <a:ea typeface="方正超粗黑_GBK" panose="03000509000000000000" pitchFamily="65" charset="-122"/>
              </a:rPr>
              <a:t>位置。</a:t>
            </a:r>
            <a:endParaRPr lang="zh-CN" altLang="en-US" dirty="0">
              <a:latin typeface="方正超粗黑_GBK" panose="03000509000000000000" pitchFamily="65" charset="-122"/>
              <a:ea typeface="方正超粗黑_GBK" panose="03000509000000000000" pitchFamily="65" charset="-122"/>
            </a:endParaRPr>
          </a:p>
        </p:txBody>
      </p:sp>
      <p:sp>
        <p:nvSpPr>
          <p:cNvPr id="7" name="文本框 6"/>
          <p:cNvSpPr txBox="1"/>
          <p:nvPr/>
        </p:nvSpPr>
        <p:spPr>
          <a:xfrm>
            <a:off x="1689978" y="4319736"/>
            <a:ext cx="2170343" cy="369332"/>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燃烧室</a:t>
            </a:r>
            <a:r>
              <a:rPr lang="en-US" altLang="zh-CN" dirty="0" smtClean="0">
                <a:solidFill>
                  <a:srgbClr val="FF0000"/>
                </a:solidFill>
                <a:latin typeface="方正超粗黑_GBK" panose="03000509000000000000" pitchFamily="65" charset="-122"/>
                <a:ea typeface="方正超粗黑_GBK" panose="03000509000000000000" pitchFamily="65" charset="-122"/>
              </a:rPr>
              <a:t>3</a:t>
            </a:r>
            <a:r>
              <a:rPr lang="zh-CN" altLang="en-US" dirty="0" smtClean="0">
                <a:solidFill>
                  <a:srgbClr val="FF0000"/>
                </a:solidFill>
                <a:latin typeface="方正超粗黑_GBK" panose="03000509000000000000" pitchFamily="65" charset="-122"/>
                <a:ea typeface="方正超粗黑_GBK" panose="03000509000000000000" pitchFamily="65" charset="-122"/>
              </a:rPr>
              <a:t>个检查区域</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41962300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724475" y="258253"/>
            <a:ext cx="6272476" cy="4374132"/>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4386" y="2617455"/>
            <a:ext cx="4362594" cy="3119322"/>
          </a:xfrm>
          <a:prstGeom prst="rect">
            <a:avLst/>
          </a:prstGeom>
        </p:spPr>
      </p:pic>
      <p:sp>
        <p:nvSpPr>
          <p:cNvPr id="2" name="文本框 1"/>
          <p:cNvSpPr txBox="1"/>
          <p:nvPr/>
        </p:nvSpPr>
        <p:spPr>
          <a:xfrm>
            <a:off x="160619" y="871268"/>
            <a:ext cx="1015663" cy="5115465"/>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燃烧室孔探检查</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6" name="文本框 5"/>
          <p:cNvSpPr txBox="1"/>
          <p:nvPr/>
        </p:nvSpPr>
        <p:spPr>
          <a:xfrm>
            <a:off x="1471102" y="4744528"/>
            <a:ext cx="5539815" cy="1477328"/>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初步检查</a:t>
            </a:r>
            <a:r>
              <a:rPr lang="zh-CN" altLang="en-US" dirty="0" smtClean="0">
                <a:latin typeface="方正超粗黑_GBK" panose="03000509000000000000" pitchFamily="65" charset="-122"/>
                <a:ea typeface="方正超粗黑_GBK" panose="03000509000000000000" pitchFamily="65" charset="-122"/>
              </a:rPr>
              <a:t>：只使用</a:t>
            </a:r>
            <a:r>
              <a:rPr lang="en-US" altLang="zh-CN" dirty="0" smtClean="0">
                <a:latin typeface="方正超粗黑_GBK" panose="03000509000000000000" pitchFamily="65" charset="-122"/>
                <a:ea typeface="方正超粗黑_GBK" panose="03000509000000000000" pitchFamily="65" charset="-122"/>
              </a:rPr>
              <a:t>S13</a:t>
            </a:r>
            <a:r>
              <a:rPr lang="zh-CN" altLang="en-US" dirty="0" smtClean="0">
                <a:latin typeface="方正超粗黑_GBK" panose="03000509000000000000" pitchFamily="65" charset="-122"/>
                <a:ea typeface="方正超粗黑_GBK" panose="03000509000000000000" pitchFamily="65" charset="-122"/>
              </a:rPr>
              <a:t>和</a:t>
            </a:r>
            <a:r>
              <a:rPr lang="en-US" altLang="zh-CN" dirty="0" smtClean="0">
                <a:latin typeface="方正超粗黑_GBK" panose="03000509000000000000" pitchFamily="65" charset="-122"/>
                <a:ea typeface="方正超粗黑_GBK" panose="03000509000000000000" pitchFamily="65" charset="-122"/>
              </a:rPr>
              <a:t>S15</a:t>
            </a:r>
            <a:r>
              <a:rPr lang="zh-CN" altLang="en-US" dirty="0" smtClean="0">
                <a:latin typeface="方正超粗黑_GBK" panose="03000509000000000000" pitchFamily="65" charset="-122"/>
                <a:ea typeface="方正超粗黑_GBK" panose="03000509000000000000" pitchFamily="65" charset="-122"/>
              </a:rPr>
              <a:t>进行初步检查。插人硬内窥镜，</a:t>
            </a:r>
            <a:r>
              <a:rPr lang="en-US" altLang="zh-CN" dirty="0" smtClean="0">
                <a:latin typeface="方正超粗黑_GBK" panose="03000509000000000000" pitchFamily="65" charset="-122"/>
                <a:ea typeface="方正超粗黑_GBK" panose="03000509000000000000" pitchFamily="65" charset="-122"/>
              </a:rPr>
              <a:t>360°</a:t>
            </a:r>
            <a:r>
              <a:rPr lang="zh-CN" altLang="en-US" dirty="0" smtClean="0">
                <a:latin typeface="方正超粗黑_GBK" panose="03000509000000000000" pitchFamily="65" charset="-122"/>
                <a:ea typeface="方正超粗黑_GBK" panose="03000509000000000000" pitchFamily="65" charset="-122"/>
              </a:rPr>
              <a:t>转动内窥镜去检查火焰筒头部区域、火焰筒内、外筒，如没有发现损伤，则结束检查。</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a:solidFill>
                  <a:srgbClr val="FF0000"/>
                </a:solidFill>
                <a:latin typeface="方正超粗黑_GBK" panose="03000509000000000000" pitchFamily="65" charset="-122"/>
                <a:ea typeface="方正超粗黑_GBK" panose="03000509000000000000" pitchFamily="65" charset="-122"/>
              </a:rPr>
              <a:t>完</a:t>
            </a:r>
            <a:r>
              <a:rPr lang="zh-CN" altLang="en-US" dirty="0" smtClean="0">
                <a:solidFill>
                  <a:srgbClr val="FF0000"/>
                </a:solidFill>
                <a:latin typeface="方正超粗黑_GBK" panose="03000509000000000000" pitchFamily="65" charset="-122"/>
                <a:ea typeface="方正超粗黑_GBK" panose="03000509000000000000" pitchFamily="65" charset="-122"/>
              </a:rPr>
              <a:t>整检查</a:t>
            </a:r>
            <a:r>
              <a:rPr lang="zh-CN" altLang="en-US" dirty="0" smtClean="0">
                <a:latin typeface="方正超粗黑_GBK" panose="03000509000000000000" pitchFamily="65" charset="-122"/>
                <a:ea typeface="方正超粗黑_GBK" panose="03000509000000000000" pitchFamily="65" charset="-122"/>
              </a:rPr>
              <a:t>：如发现有损伤，则必须检查所有的其它四个孔探孔的燃烧室和高压涡轮区域。</a:t>
            </a:r>
          </a:p>
        </p:txBody>
      </p:sp>
      <p:sp>
        <p:nvSpPr>
          <p:cNvPr id="7" name="文本框 6"/>
          <p:cNvSpPr txBox="1"/>
          <p:nvPr/>
        </p:nvSpPr>
        <p:spPr>
          <a:xfrm>
            <a:off x="8769051" y="5750605"/>
            <a:ext cx="2652324" cy="646331"/>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使用纤维内窥镜可以检查外火焰筒的外侧区域。</a:t>
            </a:r>
            <a:endParaRPr lang="zh-CN" altLang="en-US" dirty="0" smtClean="0">
              <a:latin typeface="方正超粗黑_GBK" panose="03000509000000000000" pitchFamily="65" charset="-122"/>
              <a:ea typeface="方正超粗黑_GBK" panose="03000509000000000000" pitchFamily="65" charset="-122"/>
            </a:endParaRPr>
          </a:p>
        </p:txBody>
      </p:sp>
      <p:pic>
        <p:nvPicPr>
          <p:cNvPr id="8" name="图片 7"/>
          <p:cNvPicPr>
            <a:picLocks noChangeAspect="1"/>
          </p:cNvPicPr>
          <p:nvPr/>
        </p:nvPicPr>
        <p:blipFill rotWithShape="1">
          <a:blip r:embed="rId4">
            <a:extLst>
              <a:ext uri="{28A0092B-C50C-407E-A947-70E740481C1C}">
                <a14:useLocalDpi xmlns:a14="http://schemas.microsoft.com/office/drawing/2010/main" val="0"/>
              </a:ext>
            </a:extLst>
          </a:blip>
          <a:srcRect l="1238" t="5076" r="66075" b="31028"/>
          <a:stretch/>
        </p:blipFill>
        <p:spPr>
          <a:xfrm>
            <a:off x="8864826" y="133771"/>
            <a:ext cx="2392646" cy="2566305"/>
          </a:xfrm>
          <a:prstGeom prst="rect">
            <a:avLst/>
          </a:prstGeom>
        </p:spPr>
      </p:pic>
      <p:sp>
        <p:nvSpPr>
          <p:cNvPr id="9" name="圆角矩形 8"/>
          <p:cNvSpPr/>
          <p:nvPr/>
        </p:nvSpPr>
        <p:spPr>
          <a:xfrm>
            <a:off x="10852030" y="871268"/>
            <a:ext cx="405442" cy="386392"/>
          </a:xfrm>
          <a:prstGeom prst="round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9014604" y="652194"/>
            <a:ext cx="405442" cy="386392"/>
          </a:xfrm>
          <a:prstGeom prst="round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316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4550" y="309760"/>
            <a:ext cx="7917180" cy="5996940"/>
          </a:xfrm>
          <a:prstGeom prst="rect">
            <a:avLst/>
          </a:prstGeom>
        </p:spPr>
      </p:pic>
      <p:sp>
        <p:nvSpPr>
          <p:cNvPr id="3" name="文本框 2"/>
          <p:cNvSpPr txBox="1"/>
          <p:nvPr/>
        </p:nvSpPr>
        <p:spPr>
          <a:xfrm>
            <a:off x="160619" y="711679"/>
            <a:ext cx="1015663" cy="5434642"/>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燃烧室</a:t>
            </a:r>
            <a:r>
              <a:rPr lang="en-US" altLang="zh-CN" sz="5400" dirty="0" smtClean="0">
                <a:solidFill>
                  <a:srgbClr val="FF0000"/>
                </a:solidFill>
                <a:latin typeface="方正超粗黑_GBK" panose="03000509000000000000" pitchFamily="65" charset="-122"/>
                <a:ea typeface="方正超粗黑_GBK" panose="03000509000000000000" pitchFamily="65" charset="-122"/>
              </a:rPr>
              <a:t>-</a:t>
            </a:r>
            <a:r>
              <a:rPr lang="zh-CN" altLang="en-US" sz="5400" dirty="0" smtClean="0">
                <a:solidFill>
                  <a:srgbClr val="FF0000"/>
                </a:solidFill>
                <a:latin typeface="方正超粗黑_GBK" panose="03000509000000000000" pitchFamily="65" charset="-122"/>
                <a:ea typeface="方正超粗黑_GBK" panose="03000509000000000000" pitchFamily="65" charset="-122"/>
              </a:rPr>
              <a:t>头部区域</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8237429" y="157421"/>
            <a:ext cx="3787793" cy="2677656"/>
          </a:xfrm>
          <a:prstGeom prst="rect">
            <a:avLst/>
          </a:prstGeom>
          <a:solidFill>
            <a:schemeClr val="bg2"/>
          </a:solidFill>
        </p:spPr>
        <p:txBody>
          <a:bodyPr wrap="square" rtlCol="0">
            <a:spAutoFit/>
          </a:bodyPr>
          <a:lstStyle/>
          <a:p>
            <a:r>
              <a:rPr lang="zh-CN" altLang="en-US" sz="2800" dirty="0" smtClean="0">
                <a:latin typeface="方正超粗黑_GBK" panose="03000509000000000000" pitchFamily="65" charset="-122"/>
                <a:ea typeface="方正超粗黑_GBK" panose="03000509000000000000" pitchFamily="65" charset="-122"/>
              </a:rPr>
              <a:t>根据损伤的</a:t>
            </a:r>
            <a:r>
              <a:rPr lang="zh-CN" altLang="en-US" sz="2800" dirty="0" smtClean="0">
                <a:solidFill>
                  <a:srgbClr val="FF0000"/>
                </a:solidFill>
                <a:latin typeface="方正超粗黑_GBK" panose="03000509000000000000" pitchFamily="65" charset="-122"/>
                <a:ea typeface="方正超粗黑_GBK" panose="03000509000000000000" pitchFamily="65" charset="-122"/>
              </a:rPr>
              <a:t>类型</a:t>
            </a:r>
            <a:r>
              <a:rPr lang="zh-CN" altLang="en-US" sz="2800" dirty="0" smtClean="0">
                <a:latin typeface="方正超粗黑_GBK" panose="03000509000000000000" pitchFamily="65" charset="-122"/>
                <a:ea typeface="方正超粗黑_GBK" panose="03000509000000000000" pitchFamily="65" charset="-122"/>
              </a:rPr>
              <a:t>、</a:t>
            </a:r>
            <a:r>
              <a:rPr lang="zh-CN" altLang="en-US" sz="2800" dirty="0" smtClean="0">
                <a:solidFill>
                  <a:srgbClr val="FF0000"/>
                </a:solidFill>
                <a:latin typeface="方正超粗黑_GBK" panose="03000509000000000000" pitchFamily="65" charset="-122"/>
                <a:ea typeface="方正超粗黑_GBK" panose="03000509000000000000" pitchFamily="65" charset="-122"/>
              </a:rPr>
              <a:t>尺寸</a:t>
            </a:r>
            <a:r>
              <a:rPr lang="zh-CN" altLang="en-US" sz="2800" dirty="0" smtClean="0">
                <a:latin typeface="方正超粗黑_GBK" panose="03000509000000000000" pitchFamily="65" charset="-122"/>
                <a:ea typeface="方正超粗黑_GBK" panose="03000509000000000000" pitchFamily="65" charset="-122"/>
              </a:rPr>
              <a:t>、</a:t>
            </a:r>
            <a:r>
              <a:rPr lang="zh-CN" altLang="en-US" sz="2800" dirty="0" smtClean="0">
                <a:solidFill>
                  <a:srgbClr val="FF0000"/>
                </a:solidFill>
                <a:latin typeface="方正超粗黑_GBK" panose="03000509000000000000" pitchFamily="65" charset="-122"/>
                <a:ea typeface="方正超粗黑_GBK" panose="03000509000000000000" pitchFamily="65" charset="-122"/>
              </a:rPr>
              <a:t>数量</a:t>
            </a:r>
            <a:r>
              <a:rPr lang="zh-CN" altLang="en-US" sz="2800" dirty="0" smtClean="0">
                <a:latin typeface="方正超粗黑_GBK" panose="03000509000000000000" pitchFamily="65" charset="-122"/>
                <a:ea typeface="方正超粗黑_GBK" panose="03000509000000000000" pitchFamily="65" charset="-122"/>
              </a:rPr>
              <a:t>、</a:t>
            </a:r>
            <a:r>
              <a:rPr lang="zh-CN" altLang="en-US" sz="2800" dirty="0" smtClean="0">
                <a:solidFill>
                  <a:srgbClr val="FF0000"/>
                </a:solidFill>
                <a:latin typeface="方正超粗黑_GBK" panose="03000509000000000000" pitchFamily="65" charset="-122"/>
                <a:ea typeface="方正超粗黑_GBK" panose="03000509000000000000" pitchFamily="65" charset="-122"/>
              </a:rPr>
              <a:t>区域、关联程度</a:t>
            </a:r>
            <a:r>
              <a:rPr lang="zh-CN" altLang="en-US" sz="2800" dirty="0" smtClean="0">
                <a:latin typeface="方正超粗黑_GBK" panose="03000509000000000000" pitchFamily="65" charset="-122"/>
                <a:ea typeface="方正超粗黑_GBK" panose="03000509000000000000" pitchFamily="65" charset="-122"/>
              </a:rPr>
              <a:t>参照维护手册的损伤限制进行检查。</a:t>
            </a:r>
            <a:endParaRPr lang="en-US" altLang="zh-CN" sz="2800" dirty="0" smtClean="0">
              <a:latin typeface="方正超粗黑_GBK" panose="03000509000000000000" pitchFamily="65" charset="-122"/>
              <a:ea typeface="方正超粗黑_GBK" panose="03000509000000000000" pitchFamily="65" charset="-122"/>
            </a:endParaRPr>
          </a:p>
          <a:p>
            <a:r>
              <a:rPr lang="zh-CN" altLang="en-US" sz="2800" dirty="0">
                <a:latin typeface="方正超粗黑_GBK" panose="03000509000000000000" pitchFamily="65" charset="-122"/>
                <a:ea typeface="方正超粗黑_GBK" panose="03000509000000000000" pitchFamily="65" charset="-122"/>
              </a:rPr>
              <a:t>例</a:t>
            </a:r>
            <a:r>
              <a:rPr lang="zh-CN" altLang="en-US" sz="2800" dirty="0" smtClean="0">
                <a:latin typeface="方正超粗黑_GBK" panose="03000509000000000000" pitchFamily="65" charset="-122"/>
                <a:ea typeface="方正超粗黑_GBK" panose="03000509000000000000" pitchFamily="65" charset="-122"/>
              </a:rPr>
              <a:t>如：材料缺损与裂纹之间的关联；连接裂纹</a:t>
            </a:r>
            <a:endParaRPr lang="zh-CN" altLang="en-US" sz="2800" dirty="0">
              <a:latin typeface="方正超粗黑_GBK" panose="03000509000000000000" pitchFamily="65" charset="-122"/>
              <a:ea typeface="方正超粗黑_GBK" panose="03000509000000000000" pitchFamily="65" charset="-122"/>
            </a:endParaRPr>
          </a:p>
        </p:txBody>
      </p:sp>
      <p:sp>
        <p:nvSpPr>
          <p:cNvPr id="5" name="圆角矩形 4"/>
          <p:cNvSpPr/>
          <p:nvPr/>
        </p:nvSpPr>
        <p:spPr>
          <a:xfrm>
            <a:off x="6133381" y="3890513"/>
            <a:ext cx="664234" cy="655607"/>
          </a:xfrm>
          <a:prstGeom prst="round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413299" y="3774056"/>
            <a:ext cx="3436051" cy="1815882"/>
          </a:xfrm>
          <a:prstGeom prst="rect">
            <a:avLst/>
          </a:prstGeom>
          <a:solidFill>
            <a:schemeClr val="bg2"/>
          </a:solidFill>
        </p:spPr>
        <p:txBody>
          <a:bodyPr wrap="square" rtlCol="0">
            <a:spAutoFit/>
          </a:bodyPr>
          <a:lstStyle/>
          <a:p>
            <a:r>
              <a:rPr lang="zh-CN" altLang="en-US" sz="2800" dirty="0" smtClean="0">
                <a:solidFill>
                  <a:srgbClr val="FF0000"/>
                </a:solidFill>
                <a:latin typeface="方正超粗黑_GBK" panose="03000509000000000000" pitchFamily="65" charset="-122"/>
                <a:ea typeface="方正超粗黑_GBK" panose="03000509000000000000" pitchFamily="65" charset="-122"/>
              </a:rPr>
              <a:t>连接裂纹：</a:t>
            </a:r>
            <a:r>
              <a:rPr lang="zh-CN" altLang="en-US" sz="2800" dirty="0" smtClean="0">
                <a:latin typeface="方正超粗黑_GBK" panose="03000509000000000000" pitchFamily="65" charset="-122"/>
                <a:ea typeface="方正超粗黑_GBK" panose="03000509000000000000" pitchFamily="65" charset="-122"/>
              </a:rPr>
              <a:t>裂纹之间交汇在一起。</a:t>
            </a:r>
            <a:endParaRPr lang="en-US" altLang="zh-CN" sz="2800" dirty="0" smtClean="0">
              <a:latin typeface="方正超粗黑_GBK" panose="03000509000000000000" pitchFamily="65" charset="-122"/>
              <a:ea typeface="方正超粗黑_GBK" panose="03000509000000000000" pitchFamily="65" charset="-122"/>
            </a:endParaRPr>
          </a:p>
          <a:p>
            <a:r>
              <a:rPr lang="zh-CN" altLang="en-US" sz="2800" dirty="0" smtClean="0">
                <a:solidFill>
                  <a:srgbClr val="FF0000"/>
                </a:solidFill>
                <a:latin typeface="方正超粗黑_GBK" panose="03000509000000000000" pitchFamily="65" charset="-122"/>
                <a:ea typeface="方正超粗黑_GBK" panose="03000509000000000000" pitchFamily="65" charset="-122"/>
              </a:rPr>
              <a:t>缺损区裂纹：</a:t>
            </a:r>
            <a:r>
              <a:rPr lang="zh-CN" altLang="en-US" sz="2800" dirty="0" smtClean="0">
                <a:latin typeface="方正超粗黑_GBK" panose="03000509000000000000" pitchFamily="65" charset="-122"/>
                <a:ea typeface="方正超粗黑_GBK" panose="03000509000000000000" pitchFamily="65" charset="-122"/>
              </a:rPr>
              <a:t>指多道裂纹连接到缺损区域。</a:t>
            </a:r>
            <a:endParaRPr lang="zh-CN" altLang="en-US" sz="2800" dirty="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139854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0619" y="711679"/>
            <a:ext cx="1015663" cy="5434642"/>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燃烧室</a:t>
            </a:r>
            <a:r>
              <a:rPr lang="en-US" altLang="zh-CN" sz="5400" dirty="0" smtClean="0">
                <a:solidFill>
                  <a:srgbClr val="FF0000"/>
                </a:solidFill>
                <a:latin typeface="方正超粗黑_GBK" panose="03000509000000000000" pitchFamily="65" charset="-122"/>
                <a:ea typeface="方正超粗黑_GBK" panose="03000509000000000000" pitchFamily="65" charset="-122"/>
              </a:rPr>
              <a:t>-</a:t>
            </a:r>
            <a:r>
              <a:rPr lang="zh-CN" altLang="en-US" sz="5400" dirty="0" smtClean="0">
                <a:solidFill>
                  <a:srgbClr val="FF0000"/>
                </a:solidFill>
                <a:latin typeface="方正超粗黑_GBK" panose="03000509000000000000" pitchFamily="65" charset="-122"/>
                <a:ea typeface="方正超粗黑_GBK" panose="03000509000000000000" pitchFamily="65" charset="-122"/>
              </a:rPr>
              <a:t>内火焰筒</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9443" y="380641"/>
            <a:ext cx="7627620" cy="5372100"/>
          </a:xfrm>
          <a:prstGeom prst="rect">
            <a:avLst/>
          </a:prstGeom>
        </p:spPr>
      </p:pic>
      <p:sp>
        <p:nvSpPr>
          <p:cNvPr id="5" name="文本框 4"/>
          <p:cNvSpPr txBox="1"/>
          <p:nvPr/>
        </p:nvSpPr>
        <p:spPr>
          <a:xfrm>
            <a:off x="7739913" y="4160939"/>
            <a:ext cx="3787793" cy="1815882"/>
          </a:xfrm>
          <a:prstGeom prst="rect">
            <a:avLst/>
          </a:prstGeom>
          <a:solidFill>
            <a:schemeClr val="bg2"/>
          </a:solidFill>
        </p:spPr>
        <p:txBody>
          <a:bodyPr wrap="square" rtlCol="0">
            <a:spAutoFit/>
          </a:bodyPr>
          <a:lstStyle/>
          <a:p>
            <a:r>
              <a:rPr lang="zh-CN" altLang="en-US" sz="2800" dirty="0" smtClean="0">
                <a:latin typeface="方正超粗黑_GBK" panose="03000509000000000000" pitchFamily="65" charset="-122"/>
                <a:ea typeface="方正超粗黑_GBK" panose="03000509000000000000" pitchFamily="65" charset="-122"/>
              </a:rPr>
              <a:t>根据损伤的</a:t>
            </a:r>
            <a:r>
              <a:rPr lang="zh-CN" altLang="en-US" sz="2800" dirty="0" smtClean="0">
                <a:solidFill>
                  <a:srgbClr val="FF0000"/>
                </a:solidFill>
                <a:latin typeface="方正超粗黑_GBK" panose="03000509000000000000" pitchFamily="65" charset="-122"/>
                <a:ea typeface="方正超粗黑_GBK" panose="03000509000000000000" pitchFamily="65" charset="-122"/>
              </a:rPr>
              <a:t>类型</a:t>
            </a:r>
            <a:r>
              <a:rPr lang="zh-CN" altLang="en-US" sz="2800" dirty="0" smtClean="0">
                <a:latin typeface="方正超粗黑_GBK" panose="03000509000000000000" pitchFamily="65" charset="-122"/>
                <a:ea typeface="方正超粗黑_GBK" panose="03000509000000000000" pitchFamily="65" charset="-122"/>
              </a:rPr>
              <a:t>、</a:t>
            </a:r>
            <a:r>
              <a:rPr lang="zh-CN" altLang="en-US" sz="2800" dirty="0" smtClean="0">
                <a:solidFill>
                  <a:srgbClr val="FF0000"/>
                </a:solidFill>
                <a:latin typeface="方正超粗黑_GBK" panose="03000509000000000000" pitchFamily="65" charset="-122"/>
                <a:ea typeface="方正超粗黑_GBK" panose="03000509000000000000" pitchFamily="65" charset="-122"/>
              </a:rPr>
              <a:t>尺寸</a:t>
            </a:r>
            <a:r>
              <a:rPr lang="zh-CN" altLang="en-US" sz="2800" dirty="0" smtClean="0">
                <a:latin typeface="方正超粗黑_GBK" panose="03000509000000000000" pitchFamily="65" charset="-122"/>
                <a:ea typeface="方正超粗黑_GBK" panose="03000509000000000000" pitchFamily="65" charset="-122"/>
              </a:rPr>
              <a:t>、</a:t>
            </a:r>
            <a:r>
              <a:rPr lang="zh-CN" altLang="en-US" sz="2800" dirty="0" smtClean="0">
                <a:solidFill>
                  <a:srgbClr val="FF0000"/>
                </a:solidFill>
                <a:latin typeface="方正超粗黑_GBK" panose="03000509000000000000" pitchFamily="65" charset="-122"/>
                <a:ea typeface="方正超粗黑_GBK" panose="03000509000000000000" pitchFamily="65" charset="-122"/>
              </a:rPr>
              <a:t>数量</a:t>
            </a:r>
            <a:r>
              <a:rPr lang="zh-CN" altLang="en-US" sz="2800" dirty="0" smtClean="0">
                <a:latin typeface="方正超粗黑_GBK" panose="03000509000000000000" pitchFamily="65" charset="-122"/>
                <a:ea typeface="方正超粗黑_GBK" panose="03000509000000000000" pitchFamily="65" charset="-122"/>
              </a:rPr>
              <a:t>、</a:t>
            </a:r>
            <a:r>
              <a:rPr lang="zh-CN" altLang="en-US" sz="2800" dirty="0" smtClean="0">
                <a:solidFill>
                  <a:srgbClr val="FF0000"/>
                </a:solidFill>
                <a:latin typeface="方正超粗黑_GBK" panose="03000509000000000000" pitchFamily="65" charset="-122"/>
                <a:ea typeface="方正超粗黑_GBK" panose="03000509000000000000" pitchFamily="65" charset="-122"/>
              </a:rPr>
              <a:t>区域、关联程度</a:t>
            </a:r>
            <a:r>
              <a:rPr lang="zh-CN" altLang="en-US" sz="2800" dirty="0" smtClean="0">
                <a:latin typeface="方正超粗黑_GBK" panose="03000509000000000000" pitchFamily="65" charset="-122"/>
                <a:ea typeface="方正超粗黑_GBK" panose="03000509000000000000" pitchFamily="65" charset="-122"/>
              </a:rPr>
              <a:t>参照维护手册的损伤限制进行检查。</a:t>
            </a:r>
            <a:endParaRPr lang="zh-CN" altLang="en-US" sz="2800" dirty="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9879522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0619" y="711679"/>
            <a:ext cx="1015663" cy="5434642"/>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燃烧室</a:t>
            </a:r>
            <a:r>
              <a:rPr lang="en-US" altLang="zh-CN" sz="5400" dirty="0" smtClean="0">
                <a:solidFill>
                  <a:srgbClr val="FF0000"/>
                </a:solidFill>
                <a:latin typeface="方正超粗黑_GBK" panose="03000509000000000000" pitchFamily="65" charset="-122"/>
                <a:ea typeface="方正超粗黑_GBK" panose="03000509000000000000" pitchFamily="65" charset="-122"/>
              </a:rPr>
              <a:t>-</a:t>
            </a:r>
            <a:r>
              <a:rPr lang="zh-CN" altLang="en-US" sz="5400" dirty="0" smtClean="0">
                <a:solidFill>
                  <a:srgbClr val="FF0000"/>
                </a:solidFill>
                <a:latin typeface="方正超粗黑_GBK" panose="03000509000000000000" pitchFamily="65" charset="-122"/>
                <a:ea typeface="方正超粗黑_GBK" panose="03000509000000000000" pitchFamily="65" charset="-122"/>
              </a:rPr>
              <a:t>内火焰筒</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2190" y="742950"/>
            <a:ext cx="7627620" cy="5372100"/>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5634" y="742950"/>
            <a:ext cx="7254240" cy="5654040"/>
          </a:xfrm>
          <a:prstGeom prst="rect">
            <a:avLst/>
          </a:prstGeom>
        </p:spPr>
      </p:pic>
      <p:sp>
        <p:nvSpPr>
          <p:cNvPr id="5" name="文本框 4"/>
          <p:cNvSpPr txBox="1"/>
          <p:nvPr/>
        </p:nvSpPr>
        <p:spPr>
          <a:xfrm>
            <a:off x="9139874" y="3167807"/>
            <a:ext cx="2965468" cy="2246769"/>
          </a:xfrm>
          <a:prstGeom prst="rect">
            <a:avLst/>
          </a:prstGeom>
          <a:solidFill>
            <a:schemeClr val="bg2"/>
          </a:solidFill>
        </p:spPr>
        <p:txBody>
          <a:bodyPr wrap="square" rtlCol="0">
            <a:spAutoFit/>
          </a:bodyPr>
          <a:lstStyle/>
          <a:p>
            <a:r>
              <a:rPr lang="zh-CN" altLang="en-US" sz="2800" dirty="0" smtClean="0">
                <a:latin typeface="方正超粗黑_GBK" panose="03000509000000000000" pitchFamily="65" charset="-122"/>
                <a:ea typeface="方正超粗黑_GBK" panose="03000509000000000000" pitchFamily="65" charset="-122"/>
              </a:rPr>
              <a:t>根据损伤的</a:t>
            </a:r>
            <a:r>
              <a:rPr lang="zh-CN" altLang="en-US" sz="2800" dirty="0" smtClean="0">
                <a:solidFill>
                  <a:srgbClr val="FF0000"/>
                </a:solidFill>
                <a:latin typeface="方正超粗黑_GBK" panose="03000509000000000000" pitchFamily="65" charset="-122"/>
                <a:ea typeface="方正超粗黑_GBK" panose="03000509000000000000" pitchFamily="65" charset="-122"/>
              </a:rPr>
              <a:t>类型</a:t>
            </a:r>
            <a:r>
              <a:rPr lang="zh-CN" altLang="en-US" sz="2800" dirty="0" smtClean="0">
                <a:latin typeface="方正超粗黑_GBK" panose="03000509000000000000" pitchFamily="65" charset="-122"/>
                <a:ea typeface="方正超粗黑_GBK" panose="03000509000000000000" pitchFamily="65" charset="-122"/>
              </a:rPr>
              <a:t>、</a:t>
            </a:r>
            <a:r>
              <a:rPr lang="zh-CN" altLang="en-US" sz="2800" dirty="0" smtClean="0">
                <a:solidFill>
                  <a:srgbClr val="FF0000"/>
                </a:solidFill>
                <a:latin typeface="方正超粗黑_GBK" panose="03000509000000000000" pitchFamily="65" charset="-122"/>
                <a:ea typeface="方正超粗黑_GBK" panose="03000509000000000000" pitchFamily="65" charset="-122"/>
              </a:rPr>
              <a:t>尺寸</a:t>
            </a:r>
            <a:r>
              <a:rPr lang="zh-CN" altLang="en-US" sz="2800" dirty="0" smtClean="0">
                <a:latin typeface="方正超粗黑_GBK" panose="03000509000000000000" pitchFamily="65" charset="-122"/>
                <a:ea typeface="方正超粗黑_GBK" panose="03000509000000000000" pitchFamily="65" charset="-122"/>
              </a:rPr>
              <a:t>、</a:t>
            </a:r>
            <a:r>
              <a:rPr lang="zh-CN" altLang="en-US" sz="2800" dirty="0" smtClean="0">
                <a:solidFill>
                  <a:srgbClr val="FF0000"/>
                </a:solidFill>
                <a:latin typeface="方正超粗黑_GBK" panose="03000509000000000000" pitchFamily="65" charset="-122"/>
                <a:ea typeface="方正超粗黑_GBK" panose="03000509000000000000" pitchFamily="65" charset="-122"/>
              </a:rPr>
              <a:t>数量</a:t>
            </a:r>
            <a:r>
              <a:rPr lang="zh-CN" altLang="en-US" sz="2800" dirty="0" smtClean="0">
                <a:latin typeface="方正超粗黑_GBK" panose="03000509000000000000" pitchFamily="65" charset="-122"/>
                <a:ea typeface="方正超粗黑_GBK" panose="03000509000000000000" pitchFamily="65" charset="-122"/>
              </a:rPr>
              <a:t>、</a:t>
            </a:r>
            <a:r>
              <a:rPr lang="zh-CN" altLang="en-US" sz="2800" dirty="0" smtClean="0">
                <a:solidFill>
                  <a:srgbClr val="FF0000"/>
                </a:solidFill>
                <a:latin typeface="方正超粗黑_GBK" panose="03000509000000000000" pitchFamily="65" charset="-122"/>
                <a:ea typeface="方正超粗黑_GBK" panose="03000509000000000000" pitchFamily="65" charset="-122"/>
              </a:rPr>
              <a:t>区域、关联程度</a:t>
            </a:r>
            <a:r>
              <a:rPr lang="zh-CN" altLang="en-US" sz="2800" dirty="0" smtClean="0">
                <a:latin typeface="方正超粗黑_GBK" panose="03000509000000000000" pitchFamily="65" charset="-122"/>
                <a:ea typeface="方正超粗黑_GBK" panose="03000509000000000000" pitchFamily="65" charset="-122"/>
              </a:rPr>
              <a:t>参照维护手册的损伤限制进行检查。</a:t>
            </a:r>
            <a:endParaRPr lang="zh-CN" altLang="en-US" sz="2800" dirty="0">
              <a:latin typeface="方正超粗黑_GBK" panose="03000509000000000000" pitchFamily="65" charset="-122"/>
              <a:ea typeface="方正超粗黑_GBK" panose="03000509000000000000" pitchFamily="65" charset="-122"/>
            </a:endParaRPr>
          </a:p>
        </p:txBody>
      </p:sp>
      <p:sp>
        <p:nvSpPr>
          <p:cNvPr id="6" name="圆角矩形 5"/>
          <p:cNvSpPr/>
          <p:nvPr/>
        </p:nvSpPr>
        <p:spPr>
          <a:xfrm>
            <a:off x="5969479" y="1337095"/>
            <a:ext cx="1457864" cy="1216324"/>
          </a:xfrm>
          <a:prstGeom prst="round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7481087" y="1468203"/>
            <a:ext cx="923027" cy="954107"/>
          </a:xfrm>
          <a:prstGeom prst="rect">
            <a:avLst/>
          </a:prstGeom>
          <a:solidFill>
            <a:schemeClr val="bg2"/>
          </a:solidFill>
        </p:spPr>
        <p:txBody>
          <a:bodyPr wrap="square" rtlCol="0">
            <a:spAutoFit/>
          </a:bodyPr>
          <a:lstStyle/>
          <a:p>
            <a:r>
              <a:rPr lang="zh-CN" altLang="en-US" sz="2800" dirty="0" smtClean="0">
                <a:solidFill>
                  <a:srgbClr val="FF0000"/>
                </a:solidFill>
                <a:latin typeface="方正超粗黑_GBK" panose="03000509000000000000" pitchFamily="65" charset="-122"/>
                <a:ea typeface="方正超粗黑_GBK" panose="03000509000000000000" pitchFamily="65" charset="-122"/>
              </a:rPr>
              <a:t>损伤</a:t>
            </a:r>
            <a:endParaRPr lang="en-US" altLang="zh-CN" sz="2800" dirty="0" smtClean="0">
              <a:solidFill>
                <a:srgbClr val="FF0000"/>
              </a:solidFill>
              <a:latin typeface="方正超粗黑_GBK" panose="03000509000000000000" pitchFamily="65" charset="-122"/>
              <a:ea typeface="方正超粗黑_GBK" panose="03000509000000000000" pitchFamily="65" charset="-122"/>
            </a:endParaRPr>
          </a:p>
          <a:p>
            <a:r>
              <a:rPr lang="zh-CN" altLang="en-US" sz="2800" dirty="0" smtClean="0">
                <a:solidFill>
                  <a:srgbClr val="FF0000"/>
                </a:solidFill>
                <a:latin typeface="方正超粗黑_GBK" panose="03000509000000000000" pitchFamily="65" charset="-122"/>
                <a:ea typeface="方正超粗黑_GBK" panose="03000509000000000000" pitchFamily="65" charset="-122"/>
              </a:rPr>
              <a:t>关联</a:t>
            </a:r>
            <a:endParaRPr lang="zh-CN" altLang="en-US" sz="2800" dirty="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41156192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1653" y="433043"/>
            <a:ext cx="6942145" cy="5743047"/>
          </a:xfrm>
          <a:prstGeom prst="rect">
            <a:avLst/>
          </a:prstGeom>
        </p:spPr>
      </p:pic>
      <p:sp>
        <p:nvSpPr>
          <p:cNvPr id="3" name="文本框 2"/>
          <p:cNvSpPr txBox="1"/>
          <p:nvPr/>
        </p:nvSpPr>
        <p:spPr>
          <a:xfrm>
            <a:off x="160619" y="711679"/>
            <a:ext cx="1015663" cy="5434642"/>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燃烧室</a:t>
            </a:r>
            <a:r>
              <a:rPr lang="en-US" altLang="zh-CN" sz="5400" dirty="0" smtClean="0">
                <a:solidFill>
                  <a:srgbClr val="FF0000"/>
                </a:solidFill>
                <a:latin typeface="方正超粗黑_GBK" panose="03000509000000000000" pitchFamily="65" charset="-122"/>
                <a:ea typeface="方正超粗黑_GBK" panose="03000509000000000000" pitchFamily="65" charset="-122"/>
              </a:rPr>
              <a:t>-</a:t>
            </a:r>
            <a:r>
              <a:rPr lang="zh-CN" altLang="en-US" sz="5400" dirty="0" smtClean="0">
                <a:solidFill>
                  <a:srgbClr val="FF0000"/>
                </a:solidFill>
                <a:latin typeface="方正超粗黑_GBK" panose="03000509000000000000" pitchFamily="65" charset="-122"/>
                <a:ea typeface="方正超粗黑_GBK" panose="03000509000000000000" pitchFamily="65" charset="-122"/>
              </a:rPr>
              <a:t>外火焰筒</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8059090" y="908781"/>
            <a:ext cx="3787793" cy="1815882"/>
          </a:xfrm>
          <a:prstGeom prst="rect">
            <a:avLst/>
          </a:prstGeom>
          <a:solidFill>
            <a:schemeClr val="bg2"/>
          </a:solidFill>
        </p:spPr>
        <p:txBody>
          <a:bodyPr wrap="square" rtlCol="0">
            <a:spAutoFit/>
          </a:bodyPr>
          <a:lstStyle/>
          <a:p>
            <a:r>
              <a:rPr lang="zh-CN" altLang="en-US" sz="2800" dirty="0" smtClean="0">
                <a:latin typeface="方正超粗黑_GBK" panose="03000509000000000000" pitchFamily="65" charset="-122"/>
                <a:ea typeface="方正超粗黑_GBK" panose="03000509000000000000" pitchFamily="65" charset="-122"/>
              </a:rPr>
              <a:t>根据损伤的</a:t>
            </a:r>
            <a:r>
              <a:rPr lang="zh-CN" altLang="en-US" sz="2800" dirty="0" smtClean="0">
                <a:solidFill>
                  <a:srgbClr val="FF0000"/>
                </a:solidFill>
                <a:latin typeface="方正超粗黑_GBK" panose="03000509000000000000" pitchFamily="65" charset="-122"/>
                <a:ea typeface="方正超粗黑_GBK" panose="03000509000000000000" pitchFamily="65" charset="-122"/>
              </a:rPr>
              <a:t>类型</a:t>
            </a:r>
            <a:r>
              <a:rPr lang="zh-CN" altLang="en-US" sz="2800" dirty="0" smtClean="0">
                <a:latin typeface="方正超粗黑_GBK" panose="03000509000000000000" pitchFamily="65" charset="-122"/>
                <a:ea typeface="方正超粗黑_GBK" panose="03000509000000000000" pitchFamily="65" charset="-122"/>
              </a:rPr>
              <a:t>、</a:t>
            </a:r>
            <a:r>
              <a:rPr lang="zh-CN" altLang="en-US" sz="2800" dirty="0" smtClean="0">
                <a:solidFill>
                  <a:srgbClr val="FF0000"/>
                </a:solidFill>
                <a:latin typeface="方正超粗黑_GBK" panose="03000509000000000000" pitchFamily="65" charset="-122"/>
                <a:ea typeface="方正超粗黑_GBK" panose="03000509000000000000" pitchFamily="65" charset="-122"/>
              </a:rPr>
              <a:t>尺寸</a:t>
            </a:r>
            <a:r>
              <a:rPr lang="zh-CN" altLang="en-US" sz="2800" dirty="0" smtClean="0">
                <a:latin typeface="方正超粗黑_GBK" panose="03000509000000000000" pitchFamily="65" charset="-122"/>
                <a:ea typeface="方正超粗黑_GBK" panose="03000509000000000000" pitchFamily="65" charset="-122"/>
              </a:rPr>
              <a:t>、</a:t>
            </a:r>
            <a:r>
              <a:rPr lang="zh-CN" altLang="en-US" sz="2800" dirty="0" smtClean="0">
                <a:solidFill>
                  <a:srgbClr val="FF0000"/>
                </a:solidFill>
                <a:latin typeface="方正超粗黑_GBK" panose="03000509000000000000" pitchFamily="65" charset="-122"/>
                <a:ea typeface="方正超粗黑_GBK" panose="03000509000000000000" pitchFamily="65" charset="-122"/>
              </a:rPr>
              <a:t>数量</a:t>
            </a:r>
            <a:r>
              <a:rPr lang="zh-CN" altLang="en-US" sz="2800" dirty="0" smtClean="0">
                <a:latin typeface="方正超粗黑_GBK" panose="03000509000000000000" pitchFamily="65" charset="-122"/>
                <a:ea typeface="方正超粗黑_GBK" panose="03000509000000000000" pitchFamily="65" charset="-122"/>
              </a:rPr>
              <a:t>、</a:t>
            </a:r>
            <a:r>
              <a:rPr lang="zh-CN" altLang="en-US" sz="2800" dirty="0" smtClean="0">
                <a:solidFill>
                  <a:srgbClr val="FF0000"/>
                </a:solidFill>
                <a:latin typeface="方正超粗黑_GBK" panose="03000509000000000000" pitchFamily="65" charset="-122"/>
                <a:ea typeface="方正超粗黑_GBK" panose="03000509000000000000" pitchFamily="65" charset="-122"/>
              </a:rPr>
              <a:t>区域、关联程度</a:t>
            </a:r>
            <a:r>
              <a:rPr lang="zh-CN" altLang="en-US" sz="2800" dirty="0" smtClean="0">
                <a:latin typeface="方正超粗黑_GBK" panose="03000509000000000000" pitchFamily="65" charset="-122"/>
                <a:ea typeface="方正超粗黑_GBK" panose="03000509000000000000" pitchFamily="65" charset="-122"/>
              </a:rPr>
              <a:t>参照维护手册的损伤限制进行检查。</a:t>
            </a:r>
            <a:endParaRPr lang="zh-CN" altLang="en-US" sz="2800" dirty="0">
              <a:latin typeface="方正超粗黑_GBK" panose="03000509000000000000" pitchFamily="65" charset="-122"/>
              <a:ea typeface="方正超粗黑_GBK" panose="03000509000000000000" pitchFamily="65" charset="-122"/>
            </a:endParaRPr>
          </a:p>
        </p:txBody>
      </p:sp>
      <p:pic>
        <p:nvPicPr>
          <p:cNvPr id="9" name="图片 8"/>
          <p:cNvPicPr>
            <a:picLocks noChangeAspect="1"/>
          </p:cNvPicPr>
          <p:nvPr/>
        </p:nvPicPr>
        <p:blipFill>
          <a:blip r:embed="rId3"/>
          <a:stretch>
            <a:fillRect/>
          </a:stretch>
        </p:blipFill>
        <p:spPr>
          <a:xfrm>
            <a:off x="8217182" y="3473224"/>
            <a:ext cx="3471610" cy="2673097"/>
          </a:xfrm>
          <a:prstGeom prst="rect">
            <a:avLst/>
          </a:prstGeom>
          <a:ln w="28575">
            <a:solidFill>
              <a:schemeClr val="accent2"/>
            </a:solidFill>
          </a:ln>
        </p:spPr>
      </p:pic>
      <p:cxnSp>
        <p:nvCxnSpPr>
          <p:cNvPr id="11" name="直接箭头连接符 10"/>
          <p:cNvCxnSpPr/>
          <p:nvPr/>
        </p:nvCxnSpPr>
        <p:spPr>
          <a:xfrm flipH="1" flipV="1">
            <a:off x="6858000" y="2061713"/>
            <a:ext cx="3450566" cy="2268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710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9760" y="149022"/>
            <a:ext cx="8412480" cy="5783580"/>
          </a:xfrm>
          <a:prstGeom prst="rect">
            <a:avLst/>
          </a:prstGeom>
        </p:spPr>
      </p:pic>
      <p:sp>
        <p:nvSpPr>
          <p:cNvPr id="5" name="文本框 4"/>
          <p:cNvSpPr txBox="1"/>
          <p:nvPr/>
        </p:nvSpPr>
        <p:spPr>
          <a:xfrm>
            <a:off x="4206815" y="6003985"/>
            <a:ext cx="3778370" cy="646331"/>
          </a:xfrm>
          <a:prstGeom prst="rect">
            <a:avLst/>
          </a:prstGeom>
          <a:solidFill>
            <a:schemeClr val="bg2"/>
          </a:solidFill>
        </p:spPr>
        <p:txBody>
          <a:bodyPr wrap="square" rtlCol="0">
            <a:spAutoFit/>
          </a:bodyPr>
          <a:lstStyle/>
          <a:p>
            <a:pPr algn="ctr"/>
            <a:r>
              <a:rPr lang="zh-CN" altLang="en-US" sz="3600" dirty="0" smtClean="0">
                <a:solidFill>
                  <a:srgbClr val="FF0000"/>
                </a:solidFill>
                <a:latin typeface="方正超粗黑_GBK" panose="03000509000000000000" pitchFamily="65" charset="-122"/>
                <a:ea typeface="方正超粗黑_GBK" panose="03000509000000000000" pitchFamily="65" charset="-122"/>
              </a:rPr>
              <a:t>发动机状态监控</a:t>
            </a:r>
            <a:endParaRPr lang="zh-CN" altLang="en-US" sz="3600"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9386656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60619" y="711679"/>
            <a:ext cx="1015663" cy="5434642"/>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燃烧室</a:t>
            </a:r>
            <a:r>
              <a:rPr lang="en-US" altLang="zh-CN" sz="5400" dirty="0" smtClean="0">
                <a:solidFill>
                  <a:srgbClr val="FF0000"/>
                </a:solidFill>
                <a:latin typeface="方正超粗黑_GBK" panose="03000509000000000000" pitchFamily="65" charset="-122"/>
                <a:ea typeface="方正超粗黑_GBK" panose="03000509000000000000" pitchFamily="65" charset="-122"/>
              </a:rPr>
              <a:t>-</a:t>
            </a:r>
            <a:r>
              <a:rPr lang="zh-CN" altLang="en-US" sz="5400" dirty="0" smtClean="0">
                <a:solidFill>
                  <a:srgbClr val="FF0000"/>
                </a:solidFill>
                <a:latin typeface="方正超粗黑_GBK" panose="03000509000000000000" pitchFamily="65" charset="-122"/>
                <a:ea typeface="方正超粗黑_GBK" panose="03000509000000000000" pitchFamily="65" charset="-122"/>
              </a:rPr>
              <a:t>外火焰筒</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8237429" y="157421"/>
            <a:ext cx="3787793" cy="2677656"/>
          </a:xfrm>
          <a:prstGeom prst="rect">
            <a:avLst/>
          </a:prstGeom>
          <a:solidFill>
            <a:schemeClr val="bg2"/>
          </a:solidFill>
        </p:spPr>
        <p:txBody>
          <a:bodyPr wrap="square" rtlCol="0">
            <a:spAutoFit/>
          </a:bodyPr>
          <a:lstStyle/>
          <a:p>
            <a:r>
              <a:rPr lang="zh-CN" altLang="en-US" sz="2800" dirty="0" smtClean="0">
                <a:latin typeface="方正超粗黑_GBK" panose="03000509000000000000" pitchFamily="65" charset="-122"/>
                <a:ea typeface="方正超粗黑_GBK" panose="03000509000000000000" pitchFamily="65" charset="-122"/>
              </a:rPr>
              <a:t>根据损伤的</a:t>
            </a:r>
            <a:r>
              <a:rPr lang="zh-CN" altLang="en-US" sz="2800" dirty="0" smtClean="0">
                <a:solidFill>
                  <a:srgbClr val="FF0000"/>
                </a:solidFill>
                <a:latin typeface="方正超粗黑_GBK" panose="03000509000000000000" pitchFamily="65" charset="-122"/>
                <a:ea typeface="方正超粗黑_GBK" panose="03000509000000000000" pitchFamily="65" charset="-122"/>
              </a:rPr>
              <a:t>类型</a:t>
            </a:r>
            <a:r>
              <a:rPr lang="zh-CN" altLang="en-US" sz="2800" dirty="0" smtClean="0">
                <a:latin typeface="方正超粗黑_GBK" panose="03000509000000000000" pitchFamily="65" charset="-122"/>
                <a:ea typeface="方正超粗黑_GBK" panose="03000509000000000000" pitchFamily="65" charset="-122"/>
              </a:rPr>
              <a:t>、</a:t>
            </a:r>
            <a:r>
              <a:rPr lang="zh-CN" altLang="en-US" sz="2800" dirty="0" smtClean="0">
                <a:solidFill>
                  <a:srgbClr val="FF0000"/>
                </a:solidFill>
                <a:latin typeface="方正超粗黑_GBK" panose="03000509000000000000" pitchFamily="65" charset="-122"/>
                <a:ea typeface="方正超粗黑_GBK" panose="03000509000000000000" pitchFamily="65" charset="-122"/>
              </a:rPr>
              <a:t>尺寸</a:t>
            </a:r>
            <a:r>
              <a:rPr lang="zh-CN" altLang="en-US" sz="2800" dirty="0" smtClean="0">
                <a:latin typeface="方正超粗黑_GBK" panose="03000509000000000000" pitchFamily="65" charset="-122"/>
                <a:ea typeface="方正超粗黑_GBK" panose="03000509000000000000" pitchFamily="65" charset="-122"/>
              </a:rPr>
              <a:t>、</a:t>
            </a:r>
            <a:r>
              <a:rPr lang="zh-CN" altLang="en-US" sz="2800" dirty="0" smtClean="0">
                <a:solidFill>
                  <a:srgbClr val="FF0000"/>
                </a:solidFill>
                <a:latin typeface="方正超粗黑_GBK" panose="03000509000000000000" pitchFamily="65" charset="-122"/>
                <a:ea typeface="方正超粗黑_GBK" panose="03000509000000000000" pitchFamily="65" charset="-122"/>
              </a:rPr>
              <a:t>数量</a:t>
            </a:r>
            <a:r>
              <a:rPr lang="zh-CN" altLang="en-US" sz="2800" dirty="0" smtClean="0">
                <a:latin typeface="方正超粗黑_GBK" panose="03000509000000000000" pitchFamily="65" charset="-122"/>
                <a:ea typeface="方正超粗黑_GBK" panose="03000509000000000000" pitchFamily="65" charset="-122"/>
              </a:rPr>
              <a:t>、</a:t>
            </a:r>
            <a:r>
              <a:rPr lang="zh-CN" altLang="en-US" sz="2800" dirty="0" smtClean="0">
                <a:solidFill>
                  <a:srgbClr val="FF0000"/>
                </a:solidFill>
                <a:latin typeface="方正超粗黑_GBK" panose="03000509000000000000" pitchFamily="65" charset="-122"/>
                <a:ea typeface="方正超粗黑_GBK" panose="03000509000000000000" pitchFamily="65" charset="-122"/>
              </a:rPr>
              <a:t>区域、关联程度</a:t>
            </a:r>
            <a:r>
              <a:rPr lang="zh-CN" altLang="en-US" sz="2800" dirty="0" smtClean="0">
                <a:latin typeface="方正超粗黑_GBK" panose="03000509000000000000" pitchFamily="65" charset="-122"/>
                <a:ea typeface="方正超粗黑_GBK" panose="03000509000000000000" pitchFamily="65" charset="-122"/>
              </a:rPr>
              <a:t>参照维护手册的损伤限制进行检查。</a:t>
            </a:r>
            <a:endParaRPr lang="en-US" altLang="zh-CN" sz="2800" dirty="0" smtClean="0">
              <a:latin typeface="方正超粗黑_GBK" panose="03000509000000000000" pitchFamily="65" charset="-122"/>
              <a:ea typeface="方正超粗黑_GBK" panose="03000509000000000000" pitchFamily="65" charset="-122"/>
            </a:endParaRPr>
          </a:p>
          <a:p>
            <a:r>
              <a:rPr lang="zh-CN" altLang="en-US" sz="2800" dirty="0" smtClean="0">
                <a:solidFill>
                  <a:srgbClr val="FF0000"/>
                </a:solidFill>
                <a:latin typeface="方正超粗黑_GBK" panose="03000509000000000000" pitchFamily="65" charset="-122"/>
                <a:ea typeface="方正超粗黑_GBK" panose="03000509000000000000" pitchFamily="65" charset="-122"/>
              </a:rPr>
              <a:t>裂纹横穿板的数量限制</a:t>
            </a:r>
            <a:endParaRPr lang="en-US" altLang="zh-CN" sz="2800" dirty="0" smtClean="0">
              <a:solidFill>
                <a:srgbClr val="FF0000"/>
              </a:solidFill>
              <a:latin typeface="方正超粗黑_GBK" panose="03000509000000000000" pitchFamily="65" charset="-122"/>
              <a:ea typeface="方正超粗黑_GBK" panose="03000509000000000000" pitchFamily="65" charset="-122"/>
            </a:endParaRPr>
          </a:p>
          <a:p>
            <a:r>
              <a:rPr lang="zh-CN" altLang="en-US" sz="2800" dirty="0">
                <a:solidFill>
                  <a:srgbClr val="FF0000"/>
                </a:solidFill>
                <a:latin typeface="方正超粗黑_GBK" panose="03000509000000000000" pitchFamily="65" charset="-122"/>
                <a:ea typeface="方正超粗黑_GBK" panose="03000509000000000000" pitchFamily="65" charset="-122"/>
              </a:rPr>
              <a:t>裂</a:t>
            </a:r>
            <a:r>
              <a:rPr lang="zh-CN" altLang="en-US" sz="2800" dirty="0" smtClean="0">
                <a:solidFill>
                  <a:srgbClr val="FF0000"/>
                </a:solidFill>
                <a:latin typeface="方正超粗黑_GBK" panose="03000509000000000000" pitchFamily="65" charset="-122"/>
                <a:ea typeface="方正超粗黑_GBK" panose="03000509000000000000" pitchFamily="65" charset="-122"/>
              </a:rPr>
              <a:t>纹最小间隔限制</a:t>
            </a:r>
            <a:r>
              <a:rPr lang="zh-CN" altLang="en-US" sz="2800" dirty="0" smtClean="0">
                <a:latin typeface="方正超粗黑_GBK" panose="03000509000000000000" pitchFamily="65" charset="-122"/>
                <a:ea typeface="方正超粗黑_GBK" panose="03000509000000000000" pitchFamily="65" charset="-122"/>
              </a:rPr>
              <a:t>。</a:t>
            </a:r>
            <a:endParaRPr lang="zh-CN" altLang="en-US" sz="2800" dirty="0">
              <a:latin typeface="方正超粗黑_GBK" panose="03000509000000000000" pitchFamily="65" charset="-122"/>
              <a:ea typeface="方正超粗黑_GBK" panose="03000509000000000000" pitchFamily="65" charset="-122"/>
            </a:endParaRPr>
          </a:p>
        </p:txBody>
      </p:sp>
      <p:sp>
        <p:nvSpPr>
          <p:cNvPr id="5" name="圆角矩形 4"/>
          <p:cNvSpPr/>
          <p:nvPr/>
        </p:nvSpPr>
        <p:spPr>
          <a:xfrm>
            <a:off x="6133381" y="3890513"/>
            <a:ext cx="664234" cy="655607"/>
          </a:xfrm>
          <a:prstGeom prst="round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0090" y="575978"/>
            <a:ext cx="6629400" cy="5013960"/>
          </a:xfrm>
          <a:prstGeom prst="rect">
            <a:avLst/>
          </a:prstGeom>
        </p:spPr>
      </p:pic>
      <p:pic>
        <p:nvPicPr>
          <p:cNvPr id="9" name="图片 8"/>
          <p:cNvPicPr>
            <a:picLocks noChangeAspect="1"/>
          </p:cNvPicPr>
          <p:nvPr/>
        </p:nvPicPr>
        <p:blipFill>
          <a:blip r:embed="rId3"/>
          <a:stretch>
            <a:fillRect/>
          </a:stretch>
        </p:blipFill>
        <p:spPr>
          <a:xfrm>
            <a:off x="8217182" y="3473224"/>
            <a:ext cx="3471610" cy="2673097"/>
          </a:xfrm>
          <a:prstGeom prst="rect">
            <a:avLst/>
          </a:prstGeom>
          <a:ln w="28575">
            <a:solidFill>
              <a:schemeClr val="accent2"/>
            </a:solidFill>
          </a:ln>
        </p:spPr>
      </p:pic>
    </p:spTree>
    <p:extLst>
      <p:ext uri="{BB962C8B-B14F-4D97-AF65-F5344CB8AC3E}">
        <p14:creationId xmlns:p14="http://schemas.microsoft.com/office/powerpoint/2010/main" val="3084222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6133381" y="3890513"/>
            <a:ext cx="664234" cy="655607"/>
          </a:xfrm>
          <a:prstGeom prst="round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125" y="209987"/>
            <a:ext cx="7360920" cy="5250180"/>
          </a:xfrm>
          <a:prstGeom prst="rect">
            <a:avLst/>
          </a:prstGeom>
        </p:spPr>
      </p:pic>
      <p:sp>
        <p:nvSpPr>
          <p:cNvPr id="10" name="文本框 9"/>
          <p:cNvSpPr txBox="1"/>
          <p:nvPr/>
        </p:nvSpPr>
        <p:spPr>
          <a:xfrm>
            <a:off x="1195789" y="5758131"/>
            <a:ext cx="10354981" cy="923330"/>
          </a:xfrm>
          <a:prstGeom prst="rect">
            <a:avLst/>
          </a:prstGeom>
          <a:solidFill>
            <a:schemeClr val="bg2"/>
          </a:solidFill>
        </p:spPr>
        <p:txBody>
          <a:bodyPr vert="horz"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高压涡轮进口导向叶片孔探检查</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1" name="文本框 10"/>
          <p:cNvSpPr txBox="1"/>
          <p:nvPr/>
        </p:nvSpPr>
        <p:spPr>
          <a:xfrm>
            <a:off x="7944100" y="2998040"/>
            <a:ext cx="3727439" cy="2308324"/>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初步检查</a:t>
            </a:r>
            <a:r>
              <a:rPr lang="zh-CN" altLang="en-US" dirty="0" smtClean="0">
                <a:latin typeface="方正超粗黑_GBK" panose="03000509000000000000" pitchFamily="65" charset="-122"/>
                <a:ea typeface="方正超粗黑_GBK" panose="03000509000000000000" pitchFamily="65" charset="-122"/>
              </a:rPr>
              <a:t>：只使用</a:t>
            </a:r>
            <a:r>
              <a:rPr lang="en-US" altLang="zh-CN" dirty="0" smtClean="0">
                <a:latin typeface="方正超粗黑_GBK" panose="03000509000000000000" pitchFamily="65" charset="-122"/>
                <a:ea typeface="方正超粗黑_GBK" panose="03000509000000000000" pitchFamily="65" charset="-122"/>
              </a:rPr>
              <a:t>S13</a:t>
            </a:r>
            <a:r>
              <a:rPr lang="zh-CN" altLang="en-US" dirty="0" smtClean="0">
                <a:latin typeface="方正超粗黑_GBK" panose="03000509000000000000" pitchFamily="65" charset="-122"/>
                <a:ea typeface="方正超粗黑_GBK" panose="03000509000000000000" pitchFamily="65" charset="-122"/>
              </a:rPr>
              <a:t>和</a:t>
            </a:r>
            <a:r>
              <a:rPr lang="en-US" altLang="zh-CN" dirty="0" smtClean="0">
                <a:latin typeface="方正超粗黑_GBK" panose="03000509000000000000" pitchFamily="65" charset="-122"/>
                <a:ea typeface="方正超粗黑_GBK" panose="03000509000000000000" pitchFamily="65" charset="-122"/>
              </a:rPr>
              <a:t>S15</a:t>
            </a:r>
            <a:r>
              <a:rPr lang="zh-CN" altLang="en-US" dirty="0" smtClean="0">
                <a:latin typeface="方正超粗黑_GBK" panose="03000509000000000000" pitchFamily="65" charset="-122"/>
                <a:ea typeface="方正超粗黑_GBK" panose="03000509000000000000" pitchFamily="65" charset="-122"/>
              </a:rPr>
              <a:t>进行初步检查。插人硬内窥镜，</a:t>
            </a:r>
            <a:r>
              <a:rPr lang="en-US" altLang="zh-CN" dirty="0" smtClean="0">
                <a:latin typeface="方正超粗黑_GBK" panose="03000509000000000000" pitchFamily="65" charset="-122"/>
                <a:ea typeface="方正超粗黑_GBK" panose="03000509000000000000" pitchFamily="65" charset="-122"/>
              </a:rPr>
              <a:t>360°</a:t>
            </a:r>
            <a:r>
              <a:rPr lang="zh-CN" altLang="en-US" dirty="0" smtClean="0">
                <a:latin typeface="方正超粗黑_GBK" panose="03000509000000000000" pitchFamily="65" charset="-122"/>
                <a:ea typeface="方正超粗黑_GBK" panose="03000509000000000000" pitchFamily="65" charset="-122"/>
              </a:rPr>
              <a:t>转动内窥镜去检查火焰筒头部区域、火焰筒内、外筒，如没有发现损伤，则结束检查。</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a:solidFill>
                  <a:srgbClr val="FF0000"/>
                </a:solidFill>
                <a:latin typeface="方正超粗黑_GBK" panose="03000509000000000000" pitchFamily="65" charset="-122"/>
                <a:ea typeface="方正超粗黑_GBK" panose="03000509000000000000" pitchFamily="65" charset="-122"/>
              </a:rPr>
              <a:t>完</a:t>
            </a:r>
            <a:r>
              <a:rPr lang="zh-CN" altLang="en-US" dirty="0" smtClean="0">
                <a:solidFill>
                  <a:srgbClr val="FF0000"/>
                </a:solidFill>
                <a:latin typeface="方正超粗黑_GBK" panose="03000509000000000000" pitchFamily="65" charset="-122"/>
                <a:ea typeface="方正超粗黑_GBK" panose="03000509000000000000" pitchFamily="65" charset="-122"/>
              </a:rPr>
              <a:t>整检查</a:t>
            </a:r>
            <a:r>
              <a:rPr lang="zh-CN" altLang="en-US" dirty="0" smtClean="0">
                <a:latin typeface="方正超粗黑_GBK" panose="03000509000000000000" pitchFamily="65" charset="-122"/>
                <a:ea typeface="方正超粗黑_GBK" panose="03000509000000000000" pitchFamily="65" charset="-122"/>
              </a:rPr>
              <a:t>：如发现有损伤，则必须检查所有的其它四个孔探孔的燃烧室和高压涡轮区域。</a:t>
            </a:r>
          </a:p>
        </p:txBody>
      </p:sp>
      <p:pic>
        <p:nvPicPr>
          <p:cNvPr id="12" name="图片 11"/>
          <p:cNvPicPr>
            <a:picLocks noChangeAspect="1"/>
          </p:cNvPicPr>
          <p:nvPr/>
        </p:nvPicPr>
        <p:blipFill rotWithShape="1">
          <a:blip r:embed="rId3">
            <a:extLst>
              <a:ext uri="{28A0092B-C50C-407E-A947-70E740481C1C}">
                <a14:useLocalDpi xmlns:a14="http://schemas.microsoft.com/office/drawing/2010/main" val="0"/>
              </a:ext>
            </a:extLst>
          </a:blip>
          <a:srcRect l="1238" t="5076" r="66075" b="31028"/>
          <a:stretch/>
        </p:blipFill>
        <p:spPr>
          <a:xfrm>
            <a:off x="8864826" y="133771"/>
            <a:ext cx="2392646" cy="2566305"/>
          </a:xfrm>
          <a:prstGeom prst="rect">
            <a:avLst/>
          </a:prstGeom>
        </p:spPr>
      </p:pic>
      <p:sp>
        <p:nvSpPr>
          <p:cNvPr id="13" name="圆角矩形 12"/>
          <p:cNvSpPr/>
          <p:nvPr/>
        </p:nvSpPr>
        <p:spPr>
          <a:xfrm>
            <a:off x="10852030" y="871268"/>
            <a:ext cx="405442" cy="386392"/>
          </a:xfrm>
          <a:prstGeom prst="round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9014604" y="652194"/>
            <a:ext cx="405442" cy="386392"/>
          </a:xfrm>
          <a:prstGeom prst="round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343636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098320"/>
            <a:ext cx="10058400" cy="4964965"/>
          </a:xfrm>
          <a:prstGeom prst="rect">
            <a:avLst/>
          </a:prstGeom>
        </p:spPr>
      </p:pic>
      <p:sp>
        <p:nvSpPr>
          <p:cNvPr id="10" name="文本框 9"/>
          <p:cNvSpPr txBox="1"/>
          <p:nvPr/>
        </p:nvSpPr>
        <p:spPr>
          <a:xfrm>
            <a:off x="1195789" y="5758131"/>
            <a:ext cx="10354981" cy="923330"/>
          </a:xfrm>
          <a:prstGeom prst="rect">
            <a:avLst/>
          </a:prstGeom>
          <a:solidFill>
            <a:schemeClr val="bg2"/>
          </a:solidFill>
        </p:spPr>
        <p:txBody>
          <a:bodyPr vert="horz"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高压涡轮进口导向叶片孔探检查</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1" name="文本框 10"/>
          <p:cNvSpPr txBox="1"/>
          <p:nvPr/>
        </p:nvSpPr>
        <p:spPr>
          <a:xfrm>
            <a:off x="4726448" y="208227"/>
            <a:ext cx="2968315" cy="923330"/>
          </a:xfrm>
          <a:prstGeom prst="rect">
            <a:avLst/>
          </a:prstGeom>
          <a:solidFill>
            <a:schemeClr val="bg2"/>
          </a:solid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HPT</a:t>
            </a:r>
            <a:r>
              <a:rPr lang="zh-CN" altLang="en-US" dirty="0" smtClean="0">
                <a:solidFill>
                  <a:srgbClr val="FF0000"/>
                </a:solidFill>
                <a:latin typeface="方正超粗黑_GBK" panose="03000509000000000000" pitchFamily="65" charset="-122"/>
                <a:ea typeface="方正超粗黑_GBK" panose="03000509000000000000" pitchFamily="65" charset="-122"/>
              </a:rPr>
              <a:t>进口导向叶片检查区域包括：叶片的前缘，凹面，凸面，前缘，内外平台等</a:t>
            </a:r>
            <a:endParaRPr lang="zh-CN" altLang="en-US" dirty="0" smtClean="0">
              <a:latin typeface="方正超粗黑_GBK" panose="03000509000000000000" pitchFamily="65" charset="-122"/>
              <a:ea typeface="方正超粗黑_GBK" panose="03000509000000000000" pitchFamily="65" charset="-122"/>
            </a:endParaRPr>
          </a:p>
        </p:txBody>
      </p:sp>
      <p:pic>
        <p:nvPicPr>
          <p:cNvPr id="12" name="图片 11"/>
          <p:cNvPicPr>
            <a:picLocks noChangeAspect="1"/>
          </p:cNvPicPr>
          <p:nvPr/>
        </p:nvPicPr>
        <p:blipFill rotWithShape="1">
          <a:blip r:embed="rId3">
            <a:extLst>
              <a:ext uri="{28A0092B-C50C-407E-A947-70E740481C1C}">
                <a14:useLocalDpi xmlns:a14="http://schemas.microsoft.com/office/drawing/2010/main" val="0"/>
              </a:ext>
            </a:extLst>
          </a:blip>
          <a:srcRect l="1238" t="5076" r="66075" b="31028"/>
          <a:stretch/>
        </p:blipFill>
        <p:spPr>
          <a:xfrm>
            <a:off x="272917" y="0"/>
            <a:ext cx="2392646" cy="2566305"/>
          </a:xfrm>
          <a:prstGeom prst="rect">
            <a:avLst/>
          </a:prstGeom>
        </p:spPr>
      </p:pic>
      <p:sp>
        <p:nvSpPr>
          <p:cNvPr id="13" name="圆角矩形 12"/>
          <p:cNvSpPr/>
          <p:nvPr/>
        </p:nvSpPr>
        <p:spPr>
          <a:xfrm>
            <a:off x="2260121" y="737497"/>
            <a:ext cx="405442" cy="386392"/>
          </a:xfrm>
          <a:prstGeom prst="round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422695" y="518423"/>
            <a:ext cx="405442" cy="386392"/>
          </a:xfrm>
          <a:prstGeom prst="round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9117294" y="939223"/>
            <a:ext cx="1406934"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柔性内窥镜</a:t>
            </a:r>
          </a:p>
        </p:txBody>
      </p:sp>
      <p:sp>
        <p:nvSpPr>
          <p:cNvPr id="16" name="文本框 15"/>
          <p:cNvSpPr txBox="1"/>
          <p:nvPr/>
        </p:nvSpPr>
        <p:spPr>
          <a:xfrm>
            <a:off x="4889121" y="4885806"/>
            <a:ext cx="2968315" cy="646331"/>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主要损伤检查项目包括：</a:t>
            </a:r>
            <a:endParaRPr lang="en-US" altLang="zh-CN" dirty="0" smtClean="0">
              <a:solidFill>
                <a:srgbClr val="FF0000"/>
              </a:solidFill>
              <a:latin typeface="方正超粗黑_GBK" panose="03000509000000000000" pitchFamily="65" charset="-122"/>
              <a:ea typeface="方正超粗黑_GBK" panose="03000509000000000000" pitchFamily="65" charset="-122"/>
            </a:endParaRPr>
          </a:p>
          <a:p>
            <a:r>
              <a:rPr lang="zh-CN" altLang="en-US" dirty="0" smtClean="0">
                <a:solidFill>
                  <a:srgbClr val="FF0000"/>
                </a:solidFill>
                <a:latin typeface="方正超粗黑_GBK" panose="03000509000000000000" pitchFamily="65" charset="-122"/>
                <a:ea typeface="方正超粗黑_GBK" panose="03000509000000000000" pitchFamily="65" charset="-122"/>
              </a:rPr>
              <a:t>烧蚀，裂纹，材料缺损等</a:t>
            </a:r>
            <a:endParaRPr lang="zh-CN" altLang="en-US" dirty="0" smtClean="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3080599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0343" y="176122"/>
            <a:ext cx="8097075" cy="6387256"/>
          </a:xfrm>
          <a:prstGeom prst="rect">
            <a:avLst/>
          </a:prstGeom>
        </p:spPr>
      </p:pic>
      <p:sp>
        <p:nvSpPr>
          <p:cNvPr id="10" name="文本框 9"/>
          <p:cNvSpPr txBox="1"/>
          <p:nvPr/>
        </p:nvSpPr>
        <p:spPr>
          <a:xfrm>
            <a:off x="160620" y="176122"/>
            <a:ext cx="4627041" cy="1754326"/>
          </a:xfrm>
          <a:prstGeom prst="rect">
            <a:avLst/>
          </a:prstGeom>
          <a:solidFill>
            <a:schemeClr val="bg2"/>
          </a:solidFill>
        </p:spPr>
        <p:txBody>
          <a:bodyPr vert="horz"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HPT</a:t>
            </a:r>
            <a:r>
              <a:rPr lang="zh-CN" altLang="en-US" sz="5400" dirty="0" smtClean="0">
                <a:solidFill>
                  <a:srgbClr val="FF0000"/>
                </a:solidFill>
                <a:latin typeface="方正超粗黑_GBK" panose="03000509000000000000" pitchFamily="65" charset="-122"/>
                <a:ea typeface="方正超粗黑_GBK" panose="03000509000000000000" pitchFamily="65" charset="-122"/>
              </a:rPr>
              <a:t>转子叶片</a:t>
            </a:r>
            <a:endParaRPr lang="en-US" altLang="zh-CN" sz="5400" dirty="0" smtClean="0">
              <a:solidFill>
                <a:srgbClr val="FF0000"/>
              </a:solidFill>
              <a:latin typeface="方正超粗黑_GBK" panose="03000509000000000000" pitchFamily="65" charset="-122"/>
              <a:ea typeface="方正超粗黑_GBK" panose="03000509000000000000" pitchFamily="65" charset="-122"/>
            </a:endParaRPr>
          </a:p>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孔探检查</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1" name="文本框 10"/>
          <p:cNvSpPr txBox="1"/>
          <p:nvPr/>
        </p:nvSpPr>
        <p:spPr>
          <a:xfrm>
            <a:off x="396324" y="2215587"/>
            <a:ext cx="3204019" cy="2031325"/>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初步检查</a:t>
            </a:r>
            <a:r>
              <a:rPr lang="zh-CN" altLang="en-US" dirty="0" smtClean="0">
                <a:latin typeface="方正超粗黑_GBK" panose="03000509000000000000" pitchFamily="65" charset="-122"/>
                <a:ea typeface="方正超粗黑_GBK" panose="03000509000000000000" pitchFamily="65" charset="-122"/>
              </a:rPr>
              <a:t>：只需要通过</a:t>
            </a:r>
            <a:r>
              <a:rPr lang="en-US" altLang="zh-CN" dirty="0" smtClean="0">
                <a:solidFill>
                  <a:srgbClr val="FF0000"/>
                </a:solidFill>
                <a:latin typeface="方正超粗黑_GBK" panose="03000509000000000000" pitchFamily="65" charset="-122"/>
                <a:ea typeface="方正超粗黑_GBK" panose="03000509000000000000" pitchFamily="65" charset="-122"/>
              </a:rPr>
              <a:t>S16</a:t>
            </a:r>
            <a:r>
              <a:rPr lang="zh-CN" altLang="en-US" dirty="0" smtClean="0">
                <a:latin typeface="方正超粗黑_GBK" panose="03000509000000000000" pitchFamily="65" charset="-122"/>
                <a:ea typeface="方正超粗黑_GBK" panose="03000509000000000000" pitchFamily="65" charset="-122"/>
              </a:rPr>
              <a:t>和</a:t>
            </a:r>
            <a:r>
              <a:rPr lang="en-US" altLang="zh-CN" dirty="0" smtClean="0">
                <a:solidFill>
                  <a:srgbClr val="FF0000"/>
                </a:solidFill>
                <a:latin typeface="方正超粗黑_GBK" panose="03000509000000000000" pitchFamily="65" charset="-122"/>
                <a:ea typeface="方正超粗黑_GBK" panose="03000509000000000000" pitchFamily="65" charset="-122"/>
              </a:rPr>
              <a:t>S17</a:t>
            </a:r>
            <a:r>
              <a:rPr lang="zh-CN" altLang="en-US" dirty="0" smtClean="0">
                <a:latin typeface="方正超粗黑_GBK" panose="03000509000000000000" pitchFamily="65" charset="-122"/>
                <a:ea typeface="方正超粗黑_GBK" panose="03000509000000000000" pitchFamily="65" charset="-122"/>
              </a:rPr>
              <a:t>孔探孔使用</a:t>
            </a:r>
            <a:r>
              <a:rPr lang="zh-CN" altLang="en-US" dirty="0" smtClean="0">
                <a:solidFill>
                  <a:srgbClr val="FF0000"/>
                </a:solidFill>
                <a:latin typeface="方正超粗黑_GBK" panose="03000509000000000000" pitchFamily="65" charset="-122"/>
                <a:ea typeface="方正超粗黑_GBK" panose="03000509000000000000" pitchFamily="65" charset="-122"/>
              </a:rPr>
              <a:t>硬内窥镜</a:t>
            </a:r>
            <a:r>
              <a:rPr lang="zh-CN" altLang="en-US" dirty="0" smtClean="0">
                <a:latin typeface="方正超粗黑_GBK" panose="03000509000000000000" pitchFamily="65" charset="-122"/>
                <a:ea typeface="方正超粗黑_GBK" panose="03000509000000000000" pitchFamily="65" charset="-122"/>
              </a:rPr>
              <a:t>从</a:t>
            </a:r>
            <a:r>
              <a:rPr lang="en-US" altLang="zh-CN" dirty="0" smtClean="0">
                <a:latin typeface="方正超粗黑_GBK" panose="03000509000000000000" pitchFamily="65" charset="-122"/>
                <a:ea typeface="方正超粗黑_GBK" panose="03000509000000000000" pitchFamily="65" charset="-122"/>
              </a:rPr>
              <a:t>HPT</a:t>
            </a:r>
            <a:r>
              <a:rPr lang="zh-CN" altLang="en-US" dirty="0" smtClean="0">
                <a:latin typeface="方正超粗黑_GBK" panose="03000509000000000000" pitchFamily="65" charset="-122"/>
                <a:ea typeface="方正超粗黑_GBK" panose="03000509000000000000" pitchFamily="65" charset="-122"/>
              </a:rPr>
              <a:t>叶片后侧进行检查。</a:t>
            </a:r>
            <a:r>
              <a:rPr lang="zh-CN" altLang="en-US" dirty="0" smtClean="0">
                <a:solidFill>
                  <a:srgbClr val="FF0000"/>
                </a:solidFill>
                <a:latin typeface="方正超粗黑_GBK" panose="03000509000000000000" pitchFamily="65" charset="-122"/>
                <a:ea typeface="方正超粗黑_GBK" panose="03000509000000000000" pitchFamily="65" charset="-122"/>
              </a:rPr>
              <a:t>完整检查</a:t>
            </a:r>
            <a:r>
              <a:rPr lang="zh-CN" altLang="en-US" dirty="0" smtClean="0">
                <a:latin typeface="方正超粗黑_GBK" panose="03000509000000000000" pitchFamily="65" charset="-122"/>
                <a:ea typeface="方正超粗黑_GBK" panose="03000509000000000000" pitchFamily="65" charset="-122"/>
              </a:rPr>
              <a:t>：如果发现损伤，则必须拆卸两个点火嘴，通过</a:t>
            </a:r>
            <a:r>
              <a:rPr lang="en-US" altLang="zh-CN" dirty="0" smtClean="0">
                <a:solidFill>
                  <a:srgbClr val="FF0000"/>
                </a:solidFill>
                <a:latin typeface="方正超粗黑_GBK" panose="03000509000000000000" pitchFamily="65" charset="-122"/>
                <a:ea typeface="方正超粗黑_GBK" panose="03000509000000000000" pitchFamily="65" charset="-122"/>
              </a:rPr>
              <a:t>S10</a:t>
            </a:r>
            <a:r>
              <a:rPr lang="zh-CN" altLang="en-US" dirty="0" smtClean="0">
                <a:latin typeface="方正超粗黑_GBK" panose="03000509000000000000" pitchFamily="65" charset="-122"/>
                <a:ea typeface="方正超粗黑_GBK" panose="03000509000000000000" pitchFamily="65" charset="-122"/>
              </a:rPr>
              <a:t>、</a:t>
            </a:r>
            <a:r>
              <a:rPr lang="en-US" altLang="zh-CN" dirty="0" smtClean="0">
                <a:solidFill>
                  <a:srgbClr val="FF0000"/>
                </a:solidFill>
                <a:latin typeface="方正超粗黑_GBK" panose="03000509000000000000" pitchFamily="65" charset="-122"/>
                <a:ea typeface="方正超粗黑_GBK" panose="03000509000000000000" pitchFamily="65" charset="-122"/>
              </a:rPr>
              <a:t>S11</a:t>
            </a:r>
            <a:r>
              <a:rPr lang="zh-CN" altLang="en-US" dirty="0" smtClean="0">
                <a:latin typeface="方正超粗黑_GBK" panose="03000509000000000000" pitchFamily="65" charset="-122"/>
                <a:ea typeface="方正超粗黑_GBK" panose="03000509000000000000" pitchFamily="65" charset="-122"/>
              </a:rPr>
              <a:t>点火嘴安装孔，使用柔性内窥镜从前侧检查</a:t>
            </a:r>
            <a:r>
              <a:rPr lang="en-US" altLang="zh-CN" dirty="0" smtClean="0">
                <a:latin typeface="方正超粗黑_GBK" panose="03000509000000000000" pitchFamily="65" charset="-122"/>
                <a:ea typeface="方正超粗黑_GBK" panose="03000509000000000000" pitchFamily="65" charset="-122"/>
              </a:rPr>
              <a:t>HPT</a:t>
            </a:r>
            <a:r>
              <a:rPr lang="zh-CN" altLang="en-US" dirty="0" smtClean="0">
                <a:latin typeface="方正超粗黑_GBK" panose="03000509000000000000" pitchFamily="65" charset="-122"/>
                <a:ea typeface="方正超粗黑_GBK" panose="03000509000000000000" pitchFamily="65" charset="-122"/>
              </a:rPr>
              <a:t>叶片。</a:t>
            </a:r>
          </a:p>
        </p:txBody>
      </p:sp>
    </p:spTree>
    <p:extLst>
      <p:ext uri="{BB962C8B-B14F-4D97-AF65-F5344CB8AC3E}">
        <p14:creationId xmlns:p14="http://schemas.microsoft.com/office/powerpoint/2010/main" val="186282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816" y="310767"/>
            <a:ext cx="7360920" cy="6012180"/>
          </a:xfrm>
          <a:prstGeom prst="rect">
            <a:avLst/>
          </a:prstGeom>
        </p:spPr>
      </p:pic>
      <p:sp>
        <p:nvSpPr>
          <p:cNvPr id="10" name="文本框 9"/>
          <p:cNvSpPr txBox="1"/>
          <p:nvPr/>
        </p:nvSpPr>
        <p:spPr>
          <a:xfrm>
            <a:off x="7170910" y="5788098"/>
            <a:ext cx="4884173" cy="923330"/>
          </a:xfrm>
          <a:prstGeom prst="rect">
            <a:avLst/>
          </a:prstGeom>
          <a:solidFill>
            <a:schemeClr val="bg2"/>
          </a:solidFill>
        </p:spPr>
        <p:txBody>
          <a:bodyPr vert="horz"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HPT</a:t>
            </a:r>
            <a:r>
              <a:rPr lang="zh-CN" altLang="en-US" sz="5400" dirty="0" smtClean="0">
                <a:solidFill>
                  <a:srgbClr val="FF0000"/>
                </a:solidFill>
                <a:latin typeface="方正超粗黑_GBK" panose="03000509000000000000" pitchFamily="65" charset="-122"/>
                <a:ea typeface="方正超粗黑_GBK" panose="03000509000000000000" pitchFamily="65" charset="-122"/>
              </a:rPr>
              <a:t>转子叶片</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1" name="文本框 10"/>
          <p:cNvSpPr txBox="1"/>
          <p:nvPr/>
        </p:nvSpPr>
        <p:spPr>
          <a:xfrm>
            <a:off x="5610436" y="164593"/>
            <a:ext cx="2180930" cy="1477328"/>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检查项目：裂纹、烧蚀、缺损、变形等。注意对裂纹长度及连接冷却空气孔数量的限制</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6598" y="516865"/>
            <a:ext cx="3928662" cy="4793689"/>
          </a:xfrm>
          <a:prstGeom prst="rect">
            <a:avLst/>
          </a:prstGeom>
        </p:spPr>
      </p:pic>
      <p:sp>
        <p:nvSpPr>
          <p:cNvPr id="7" name="圆角矩形 6"/>
          <p:cNvSpPr/>
          <p:nvPr/>
        </p:nvSpPr>
        <p:spPr>
          <a:xfrm>
            <a:off x="8091577" y="595223"/>
            <a:ext cx="733245" cy="308034"/>
          </a:xfrm>
          <a:prstGeom prst="round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10420710" y="516865"/>
            <a:ext cx="301924" cy="3002712"/>
          </a:xfrm>
          <a:prstGeom prst="round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8938839" y="516865"/>
            <a:ext cx="301924" cy="3002712"/>
          </a:xfrm>
          <a:prstGeom prst="round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406063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1736" y="212510"/>
            <a:ext cx="8511396" cy="6139682"/>
          </a:xfrm>
          <a:prstGeom prst="rect">
            <a:avLst/>
          </a:prstGeom>
        </p:spPr>
      </p:pic>
      <p:sp>
        <p:nvSpPr>
          <p:cNvPr id="3" name="文本框 2"/>
          <p:cNvSpPr txBox="1"/>
          <p:nvPr/>
        </p:nvSpPr>
        <p:spPr>
          <a:xfrm>
            <a:off x="324522" y="5653897"/>
            <a:ext cx="4627041" cy="923330"/>
          </a:xfrm>
          <a:prstGeom prst="rect">
            <a:avLst/>
          </a:prstGeom>
          <a:solidFill>
            <a:schemeClr val="bg2"/>
          </a:solidFill>
        </p:spPr>
        <p:txBody>
          <a:bodyPr vert="horz"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LPT</a:t>
            </a:r>
            <a:r>
              <a:rPr lang="zh-CN" altLang="en-US" sz="5400" dirty="0" smtClean="0">
                <a:solidFill>
                  <a:srgbClr val="FF0000"/>
                </a:solidFill>
                <a:latin typeface="方正超粗黑_GBK" panose="03000509000000000000" pitchFamily="65" charset="-122"/>
                <a:ea typeface="方正超粗黑_GBK" panose="03000509000000000000" pitchFamily="65" charset="-122"/>
              </a:rPr>
              <a:t>孔探检查</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224860" y="716684"/>
            <a:ext cx="2664989" cy="3416320"/>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低压涡轮（</a:t>
            </a:r>
            <a:r>
              <a:rPr lang="en-US" altLang="zh-CN" dirty="0" smtClean="0">
                <a:latin typeface="方正超粗黑_GBK" panose="03000509000000000000" pitchFamily="65" charset="-122"/>
                <a:ea typeface="方正超粗黑_GBK" panose="03000509000000000000" pitchFamily="65" charset="-122"/>
              </a:rPr>
              <a:t>LPT</a:t>
            </a:r>
            <a:r>
              <a:rPr lang="zh-CN" altLang="en-US" dirty="0" smtClean="0">
                <a:latin typeface="方正超粗黑_GBK" panose="03000509000000000000" pitchFamily="65" charset="-122"/>
                <a:ea typeface="方正超粗黑_GBK" panose="03000509000000000000" pitchFamily="65" charset="-122"/>
              </a:rPr>
              <a:t>）转子叶片检查使用</a:t>
            </a:r>
            <a:r>
              <a:rPr lang="en-US" altLang="zh-CN" dirty="0" smtClean="0">
                <a:solidFill>
                  <a:srgbClr val="FF0000"/>
                </a:solidFill>
                <a:latin typeface="方正超粗黑_GBK" panose="03000509000000000000" pitchFamily="65" charset="-122"/>
                <a:ea typeface="方正超粗黑_GBK" panose="03000509000000000000" pitchFamily="65" charset="-122"/>
              </a:rPr>
              <a:t>S16</a:t>
            </a:r>
            <a:r>
              <a:rPr lang="en-US" altLang="zh-CN" dirty="0" smtClean="0">
                <a:latin typeface="方正超粗黑_GBK" panose="03000509000000000000" pitchFamily="65" charset="-122"/>
                <a:ea typeface="方正超粗黑_GBK" panose="03000509000000000000" pitchFamily="65" charset="-122"/>
              </a:rPr>
              <a:t>, </a:t>
            </a:r>
            <a:r>
              <a:rPr lang="en-US" altLang="zh-CN" dirty="0" smtClean="0">
                <a:solidFill>
                  <a:srgbClr val="FF0000"/>
                </a:solidFill>
                <a:latin typeface="方正超粗黑_GBK" panose="03000509000000000000" pitchFamily="65" charset="-122"/>
                <a:ea typeface="方正超粗黑_GBK" panose="03000509000000000000" pitchFamily="65" charset="-122"/>
              </a:rPr>
              <a:t>S17</a:t>
            </a:r>
            <a:r>
              <a:rPr lang="en-US" altLang="zh-CN" dirty="0" smtClean="0">
                <a:latin typeface="方正超粗黑_GBK" panose="03000509000000000000" pitchFamily="65" charset="-122"/>
                <a:ea typeface="方正超粗黑_GBK" panose="03000509000000000000" pitchFamily="65" charset="-122"/>
              </a:rPr>
              <a:t>, </a:t>
            </a:r>
            <a:r>
              <a:rPr lang="en-US" altLang="zh-CN" dirty="0" smtClean="0">
                <a:solidFill>
                  <a:srgbClr val="FF0000"/>
                </a:solidFill>
                <a:latin typeface="方正超粗黑_GBK" panose="03000509000000000000" pitchFamily="65" charset="-122"/>
                <a:ea typeface="方正超粗黑_GBK" panose="03000509000000000000" pitchFamily="65" charset="-122"/>
              </a:rPr>
              <a:t>S18</a:t>
            </a:r>
            <a:r>
              <a:rPr lang="en-US" altLang="zh-CN" dirty="0" smtClean="0">
                <a:latin typeface="方正超粗黑_GBK" panose="03000509000000000000" pitchFamily="65" charset="-122"/>
                <a:ea typeface="方正超粗黑_GBK" panose="03000509000000000000" pitchFamily="65" charset="-122"/>
              </a:rPr>
              <a:t>, </a:t>
            </a:r>
            <a:r>
              <a:rPr lang="en-US" altLang="zh-CN" dirty="0" smtClean="0">
                <a:solidFill>
                  <a:srgbClr val="FF0000"/>
                </a:solidFill>
                <a:latin typeface="方正超粗黑_GBK" panose="03000509000000000000" pitchFamily="65" charset="-122"/>
                <a:ea typeface="方正超粗黑_GBK" panose="03000509000000000000" pitchFamily="65" charset="-122"/>
              </a:rPr>
              <a:t>S19</a:t>
            </a:r>
            <a:r>
              <a:rPr lang="zh-CN" altLang="en-US" dirty="0" smtClean="0">
                <a:latin typeface="方正超粗黑_GBK" panose="03000509000000000000" pitchFamily="65" charset="-122"/>
                <a:ea typeface="方正超粗黑_GBK" panose="03000509000000000000" pitchFamily="65" charset="-122"/>
              </a:rPr>
              <a:t>和</a:t>
            </a:r>
            <a:r>
              <a:rPr lang="en-US" altLang="zh-CN" dirty="0" smtClean="0">
                <a:solidFill>
                  <a:srgbClr val="FF0000"/>
                </a:solidFill>
                <a:latin typeface="方正超粗黑_GBK" panose="03000509000000000000" pitchFamily="65" charset="-122"/>
                <a:ea typeface="方正超粗黑_GBK" panose="03000509000000000000" pitchFamily="65" charset="-122"/>
              </a:rPr>
              <a:t>S20</a:t>
            </a:r>
            <a:r>
              <a:rPr lang="zh-CN" altLang="en-US" dirty="0" smtClean="0">
                <a:latin typeface="方正超粗黑_GBK" panose="03000509000000000000" pitchFamily="65" charset="-122"/>
                <a:ea typeface="方正超粗黑_GBK" panose="03000509000000000000" pitchFamily="65" charset="-122"/>
              </a:rPr>
              <a:t>孔探孔。</a:t>
            </a:r>
            <a:r>
              <a:rPr lang="en-US" altLang="zh-CN" dirty="0" smtClean="0">
                <a:latin typeface="方正超粗黑_GBK" panose="03000509000000000000" pitchFamily="65" charset="-122"/>
                <a:ea typeface="方正超粗黑_GBK" panose="03000509000000000000" pitchFamily="65" charset="-122"/>
              </a:rPr>
              <a:t>S16</a:t>
            </a:r>
            <a:r>
              <a:rPr lang="zh-CN" altLang="en-US" dirty="0" smtClean="0">
                <a:latin typeface="方正超粗黑_GBK" panose="03000509000000000000" pitchFamily="65" charset="-122"/>
                <a:ea typeface="方正超粗黑_GBK" panose="03000509000000000000" pitchFamily="65" charset="-122"/>
              </a:rPr>
              <a:t>和</a:t>
            </a:r>
            <a:r>
              <a:rPr lang="en-US" altLang="zh-CN" dirty="0" smtClean="0">
                <a:latin typeface="方正超粗黑_GBK" panose="03000509000000000000" pitchFamily="65" charset="-122"/>
                <a:ea typeface="方正超粗黑_GBK" panose="03000509000000000000" pitchFamily="65" charset="-122"/>
              </a:rPr>
              <a:t>S17</a:t>
            </a:r>
            <a:r>
              <a:rPr lang="zh-CN" altLang="en-US" dirty="0" smtClean="0">
                <a:latin typeface="方正超粗黑_GBK" panose="03000509000000000000" pitchFamily="65" charset="-122"/>
                <a:ea typeface="方正超粗黑_GBK" panose="03000509000000000000" pitchFamily="65" charset="-122"/>
              </a:rPr>
              <a:t>孔探孔分别位于燃烧室后安装边前部</a:t>
            </a:r>
            <a:r>
              <a:rPr lang="en-US" altLang="zh-CN" dirty="0" smtClean="0">
                <a:latin typeface="方正超粗黑_GBK" panose="03000509000000000000" pitchFamily="65" charset="-122"/>
                <a:ea typeface="方正超粗黑_GBK" panose="03000509000000000000" pitchFamily="65" charset="-122"/>
              </a:rPr>
              <a:t>5:30</a:t>
            </a:r>
            <a:r>
              <a:rPr lang="zh-CN" altLang="en-US" dirty="0" smtClean="0">
                <a:latin typeface="方正超粗黑_GBK" panose="03000509000000000000" pitchFamily="65" charset="-122"/>
                <a:ea typeface="方正超粗黑_GBK" panose="03000509000000000000" pitchFamily="65" charset="-122"/>
              </a:rPr>
              <a:t>和</a:t>
            </a:r>
            <a:r>
              <a:rPr lang="en-US" altLang="zh-CN" dirty="0" smtClean="0">
                <a:latin typeface="方正超粗黑_GBK" panose="03000509000000000000" pitchFamily="65" charset="-122"/>
                <a:ea typeface="方正超粗黑_GBK" panose="03000509000000000000" pitchFamily="65" charset="-122"/>
              </a:rPr>
              <a:t>8:30</a:t>
            </a:r>
            <a:r>
              <a:rPr lang="zh-CN" altLang="en-US" dirty="0" smtClean="0">
                <a:latin typeface="方正超粗黑_GBK" panose="03000509000000000000" pitchFamily="65" charset="-122"/>
                <a:ea typeface="方正超粗黑_GBK" panose="03000509000000000000" pitchFamily="65" charset="-122"/>
              </a:rPr>
              <a:t>位置。</a:t>
            </a:r>
            <a:r>
              <a:rPr lang="en-US" altLang="zh-CN" dirty="0" smtClean="0">
                <a:latin typeface="方正超粗黑_GBK" panose="03000509000000000000" pitchFamily="65" charset="-122"/>
                <a:ea typeface="方正超粗黑_GBK" panose="03000509000000000000" pitchFamily="65" charset="-122"/>
              </a:rPr>
              <a:t>S18, S19</a:t>
            </a:r>
            <a:r>
              <a:rPr lang="zh-CN" altLang="en-US" dirty="0" smtClean="0">
                <a:latin typeface="方正超粗黑_GBK" panose="03000509000000000000" pitchFamily="65" charset="-122"/>
                <a:ea typeface="方正超粗黑_GBK" panose="03000509000000000000" pitchFamily="65" charset="-122"/>
              </a:rPr>
              <a:t>和</a:t>
            </a:r>
            <a:r>
              <a:rPr lang="en-US" altLang="zh-CN" dirty="0" smtClean="0">
                <a:latin typeface="方正超粗黑_GBK" panose="03000509000000000000" pitchFamily="65" charset="-122"/>
                <a:ea typeface="方正超粗黑_GBK" panose="03000509000000000000" pitchFamily="65" charset="-122"/>
              </a:rPr>
              <a:t>S20</a:t>
            </a:r>
            <a:r>
              <a:rPr lang="zh-CN" altLang="en-US" dirty="0" smtClean="0">
                <a:latin typeface="方正超粗黑_GBK" panose="03000509000000000000" pitchFamily="65" charset="-122"/>
                <a:ea typeface="方正超粗黑_GBK" panose="03000509000000000000" pitchFamily="65" charset="-122"/>
              </a:rPr>
              <a:t>孔探孔位于低压涡轮机匣大约</a:t>
            </a:r>
            <a:r>
              <a:rPr lang="en-US" altLang="zh-CN" dirty="0" smtClean="0">
                <a:latin typeface="方正超粗黑_GBK" panose="03000509000000000000" pitchFamily="65" charset="-122"/>
                <a:ea typeface="方正超粗黑_GBK" panose="03000509000000000000" pitchFamily="65" charset="-122"/>
              </a:rPr>
              <a:t>5:00</a:t>
            </a:r>
            <a:r>
              <a:rPr lang="zh-CN" altLang="en-US" dirty="0" smtClean="0">
                <a:latin typeface="方正超粗黑_GBK" panose="03000509000000000000" pitchFamily="65" charset="-122"/>
                <a:ea typeface="方正超粗黑_GBK" panose="03000509000000000000" pitchFamily="65" charset="-122"/>
              </a:rPr>
              <a:t>位置。检查时需要转动低压转子，使用硬内窥镜以检查所有低压涡轮转子叶片。</a:t>
            </a:r>
          </a:p>
        </p:txBody>
      </p:sp>
    </p:spTree>
    <p:extLst>
      <p:ext uri="{BB962C8B-B14F-4D97-AF65-F5344CB8AC3E}">
        <p14:creationId xmlns:p14="http://schemas.microsoft.com/office/powerpoint/2010/main" val="2502298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264241" y="1292433"/>
            <a:ext cx="4747601" cy="1985604"/>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6776" y="233344"/>
            <a:ext cx="6217920" cy="6080760"/>
          </a:xfrm>
          <a:prstGeom prst="rect">
            <a:avLst/>
          </a:prstGeom>
        </p:spPr>
      </p:pic>
      <p:sp>
        <p:nvSpPr>
          <p:cNvPr id="3" name="文本框 2"/>
          <p:cNvSpPr txBox="1"/>
          <p:nvPr/>
        </p:nvSpPr>
        <p:spPr>
          <a:xfrm>
            <a:off x="324522" y="5653897"/>
            <a:ext cx="4627041" cy="923330"/>
          </a:xfrm>
          <a:prstGeom prst="rect">
            <a:avLst/>
          </a:prstGeom>
          <a:solidFill>
            <a:schemeClr val="bg2"/>
          </a:solidFill>
        </p:spPr>
        <p:txBody>
          <a:bodyPr vert="horz"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LPT</a:t>
            </a:r>
            <a:r>
              <a:rPr lang="zh-CN" altLang="en-US" sz="5400" dirty="0" smtClean="0">
                <a:solidFill>
                  <a:srgbClr val="FF0000"/>
                </a:solidFill>
                <a:latin typeface="方正超粗黑_GBK" panose="03000509000000000000" pitchFamily="65" charset="-122"/>
                <a:ea typeface="方正超粗黑_GBK" panose="03000509000000000000" pitchFamily="65" charset="-122"/>
              </a:rPr>
              <a:t>孔探检查</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1196565" y="818684"/>
            <a:ext cx="3072732"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低压涡轮（</a:t>
            </a:r>
            <a:r>
              <a:rPr lang="en-US" altLang="zh-CN" dirty="0" smtClean="0">
                <a:latin typeface="方正超粗黑_GBK" panose="03000509000000000000" pitchFamily="65" charset="-122"/>
                <a:ea typeface="方正超粗黑_GBK" panose="03000509000000000000" pitchFamily="65" charset="-122"/>
              </a:rPr>
              <a:t>LPT</a:t>
            </a:r>
            <a:r>
              <a:rPr lang="zh-CN" altLang="en-US" dirty="0" smtClean="0">
                <a:latin typeface="方正超粗黑_GBK" panose="03000509000000000000" pitchFamily="65" charset="-122"/>
                <a:ea typeface="方正超粗黑_GBK" panose="03000509000000000000" pitchFamily="65" charset="-122"/>
              </a:rPr>
              <a:t>）转子叶片</a:t>
            </a:r>
          </a:p>
        </p:txBody>
      </p:sp>
    </p:spTree>
    <p:extLst>
      <p:ext uri="{BB962C8B-B14F-4D97-AF65-F5344CB8AC3E}">
        <p14:creationId xmlns:p14="http://schemas.microsoft.com/office/powerpoint/2010/main" val="34054255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6826" y="1021887"/>
            <a:ext cx="5698347" cy="4814225"/>
          </a:xfrm>
          <a:prstGeom prst="rect">
            <a:avLst/>
          </a:prstGeom>
        </p:spPr>
      </p:pic>
      <p:sp>
        <p:nvSpPr>
          <p:cNvPr id="3" name="文本框 2"/>
          <p:cNvSpPr txBox="1"/>
          <p:nvPr/>
        </p:nvSpPr>
        <p:spPr>
          <a:xfrm>
            <a:off x="7234280" y="5636644"/>
            <a:ext cx="4627041" cy="923330"/>
          </a:xfrm>
          <a:prstGeom prst="rect">
            <a:avLst/>
          </a:prstGeom>
          <a:solidFill>
            <a:schemeClr val="bg2"/>
          </a:solidFill>
        </p:spPr>
        <p:txBody>
          <a:bodyPr vert="horz"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2018.9.9</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020485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  	</a:t>
            </a:r>
            <a:r>
              <a:rPr lang="zh-CN" altLang="en-US" dirty="0" smtClean="0"/>
              <a:t>发动机状态监控</a:t>
            </a:r>
            <a:endParaRPr lang="zh-CN" altLang="en-US" dirty="0"/>
          </a:p>
        </p:txBody>
      </p:sp>
      <p:sp>
        <p:nvSpPr>
          <p:cNvPr id="3" name="内容占位符 2"/>
          <p:cNvSpPr>
            <a:spLocks noGrp="1"/>
          </p:cNvSpPr>
          <p:nvPr>
            <p:ph idx="1"/>
          </p:nvPr>
        </p:nvSpPr>
        <p:spPr/>
        <p:txBody>
          <a:bodyPr/>
          <a:lstStyle/>
          <a:p>
            <a:r>
              <a:rPr lang="en-US" altLang="zh-CN" dirty="0" smtClean="0"/>
              <a:t>§3.1.1 	</a:t>
            </a:r>
            <a:r>
              <a:rPr lang="zh-CN" altLang="en-US" dirty="0" smtClean="0"/>
              <a:t>发动机性能趋势监控</a:t>
            </a:r>
          </a:p>
          <a:p>
            <a:r>
              <a:rPr lang="zh-CN" altLang="en-US" dirty="0" smtClean="0"/>
              <a:t>发动机性能趋势监控是评估发动机经过一段时间的使用，其性能退化的状况。这是通过监控发动机参数实现的。例如记录发动机使用过程中的排气温度，并将记录的温度与发动机刚安装到飞机上时的参数进行比较。</a:t>
            </a:r>
          </a:p>
          <a:p>
            <a:r>
              <a:rPr lang="en-US" altLang="zh-CN" dirty="0" smtClean="0"/>
              <a:t>§3.1.2 	</a:t>
            </a:r>
            <a:r>
              <a:rPr lang="zh-CN" altLang="en-US" dirty="0" smtClean="0"/>
              <a:t>孔探检查</a:t>
            </a:r>
          </a:p>
          <a:p>
            <a:r>
              <a:rPr lang="zh-CN" altLang="en-US" dirty="0" smtClean="0"/>
              <a:t> 孔探检查是在不将发动机分解的情况下，检查发动机内部零件的状况的重要方法。当零件难于接近时，使用孔探设备，通过分布在发动机外部机匣上的孔探孔，深入到发动机内部目视检查发动机内部零件。</a:t>
            </a:r>
          </a:p>
          <a:p>
            <a:endParaRPr lang="zh-CN" altLang="en-US" dirty="0"/>
          </a:p>
        </p:txBody>
      </p:sp>
    </p:spTree>
    <p:extLst>
      <p:ext uri="{BB962C8B-B14F-4D97-AF65-F5344CB8AC3E}">
        <p14:creationId xmlns:p14="http://schemas.microsoft.com/office/powerpoint/2010/main" val="1133888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  	</a:t>
            </a:r>
            <a:r>
              <a:rPr lang="zh-CN" altLang="en-US" dirty="0" smtClean="0"/>
              <a:t>发动机状态监控</a:t>
            </a:r>
            <a:endParaRPr lang="zh-CN" altLang="en-US" dirty="0"/>
          </a:p>
        </p:txBody>
      </p:sp>
      <p:sp>
        <p:nvSpPr>
          <p:cNvPr id="3" name="内容占位符 2"/>
          <p:cNvSpPr>
            <a:spLocks noGrp="1"/>
          </p:cNvSpPr>
          <p:nvPr>
            <p:ph idx="1"/>
          </p:nvPr>
        </p:nvSpPr>
        <p:spPr/>
        <p:txBody>
          <a:bodyPr/>
          <a:lstStyle/>
          <a:p>
            <a:r>
              <a:rPr lang="en-US" altLang="zh-CN" dirty="0" smtClean="0"/>
              <a:t>§3.1.3 	</a:t>
            </a:r>
            <a:r>
              <a:rPr lang="zh-CN" altLang="en-US" dirty="0" smtClean="0"/>
              <a:t>润滑颗粒分析：</a:t>
            </a:r>
          </a:p>
          <a:p>
            <a:r>
              <a:rPr lang="zh-CN" altLang="en-US" dirty="0" smtClean="0"/>
              <a:t>发动机滑油系统为发动机关键部件提供润滑，滑油都要经过过滤。油滤和磁屑探测器可以收集发动机运转时磨损产生的颗粒，大于</a:t>
            </a:r>
            <a:r>
              <a:rPr lang="en-US" altLang="zh-CN" dirty="0" smtClean="0"/>
              <a:t>10</a:t>
            </a:r>
            <a:r>
              <a:rPr lang="zh-CN" altLang="en-US" dirty="0" smtClean="0"/>
              <a:t>微米颗粒人裸眼可以识别。目视检查这些收集的颗粒并进行分析，可以了解发动机内部零件的工作状况。</a:t>
            </a:r>
          </a:p>
          <a:p>
            <a:r>
              <a:rPr lang="zh-CN" altLang="en-US" dirty="0" smtClean="0"/>
              <a:t>光谱滑油分析计划（</a:t>
            </a:r>
            <a:r>
              <a:rPr lang="en-US" altLang="zh-CN" dirty="0" smtClean="0"/>
              <a:t>S.O.A.P.</a:t>
            </a:r>
            <a:r>
              <a:rPr lang="zh-CN" altLang="en-US" dirty="0" smtClean="0"/>
              <a:t>）可以对人裸眼不能识别的微小颗粒进行检查分析。通过在滑油箱中对滑油提取油样，然后对油样中的微小（小于</a:t>
            </a:r>
            <a:r>
              <a:rPr lang="en-US" altLang="zh-CN" dirty="0" smtClean="0"/>
              <a:t>10</a:t>
            </a:r>
            <a:r>
              <a:rPr lang="zh-CN" altLang="en-US" dirty="0" smtClean="0"/>
              <a:t>微米）金属颗粒进行分析。金属的特征和集中度可以指示最初的零件损伤。</a:t>
            </a:r>
          </a:p>
          <a:p>
            <a:endParaRPr lang="zh-CN" altLang="en-US" dirty="0"/>
          </a:p>
        </p:txBody>
      </p:sp>
    </p:spTree>
    <p:extLst>
      <p:ext uri="{BB962C8B-B14F-4D97-AF65-F5344CB8AC3E}">
        <p14:creationId xmlns:p14="http://schemas.microsoft.com/office/powerpoint/2010/main" val="379893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  	</a:t>
            </a:r>
            <a:r>
              <a:rPr lang="zh-CN" altLang="en-US" dirty="0" smtClean="0"/>
              <a:t>发动机状态监控</a:t>
            </a:r>
            <a:endParaRPr lang="zh-CN" altLang="en-US" dirty="0"/>
          </a:p>
        </p:txBody>
      </p:sp>
      <p:sp>
        <p:nvSpPr>
          <p:cNvPr id="3" name="内容占位符 2"/>
          <p:cNvSpPr>
            <a:spLocks noGrp="1"/>
          </p:cNvSpPr>
          <p:nvPr>
            <p:ph idx="1"/>
          </p:nvPr>
        </p:nvSpPr>
        <p:spPr/>
        <p:txBody>
          <a:bodyPr/>
          <a:lstStyle/>
          <a:p>
            <a:r>
              <a:rPr lang="en-US" altLang="zh-CN" dirty="0" smtClean="0"/>
              <a:t>§3.1.4 	</a:t>
            </a:r>
            <a:r>
              <a:rPr lang="zh-CN" altLang="en-US" dirty="0" smtClean="0"/>
              <a:t>发动机振动监控系统</a:t>
            </a:r>
          </a:p>
          <a:p>
            <a:r>
              <a:rPr lang="zh-CN" altLang="en-US" dirty="0" smtClean="0"/>
              <a:t>位于发动机各位置的传感器，传送振动数据到机载振动监控系统。当振动值过大时，数据被记录下来。记录的数据可以用作平衡恢复。</a:t>
            </a:r>
          </a:p>
          <a:p>
            <a:endParaRPr lang="zh-CN" altLang="en-US" dirty="0"/>
          </a:p>
        </p:txBody>
      </p:sp>
    </p:spTree>
    <p:extLst>
      <p:ext uri="{BB962C8B-B14F-4D97-AF65-F5344CB8AC3E}">
        <p14:creationId xmlns:p14="http://schemas.microsoft.com/office/powerpoint/2010/main" val="268940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  	</a:t>
            </a:r>
            <a:r>
              <a:rPr lang="zh-CN" altLang="en-US" dirty="0" smtClean="0"/>
              <a:t>发动机孔探检查</a:t>
            </a:r>
            <a:endParaRPr lang="zh-CN" altLang="en-US" dirty="0"/>
          </a:p>
        </p:txBody>
      </p:sp>
      <p:sp>
        <p:nvSpPr>
          <p:cNvPr id="3" name="内容占位符 2"/>
          <p:cNvSpPr>
            <a:spLocks noGrp="1"/>
          </p:cNvSpPr>
          <p:nvPr>
            <p:ph idx="1"/>
          </p:nvPr>
        </p:nvSpPr>
        <p:spPr/>
        <p:txBody>
          <a:bodyPr/>
          <a:lstStyle/>
          <a:p>
            <a:r>
              <a:rPr lang="zh-CN" altLang="en-US" dirty="0" smtClean="0"/>
              <a:t>发动机孔探是通过内窥镜在显视器上显示发动机内部部件，可目视检查发动机内部部件的检查方法。</a:t>
            </a:r>
            <a:endParaRPr lang="en-US" altLang="zh-CN" dirty="0" smtClean="0"/>
          </a:p>
          <a:p>
            <a:r>
              <a:rPr lang="zh-CN" altLang="en-US" dirty="0" smtClean="0"/>
              <a:t>在</a:t>
            </a:r>
            <a:r>
              <a:rPr lang="en-US" altLang="zh-CN" dirty="0" smtClean="0"/>
              <a:t>CFM56-7B</a:t>
            </a:r>
            <a:r>
              <a:rPr lang="zh-CN" altLang="en-US" dirty="0" smtClean="0"/>
              <a:t>发动机上，可对风扇、低压压气机、高压压气机、燃烧室、高、低压涡轮各内部区域进行孔探检查。</a:t>
            </a:r>
            <a:endParaRPr lang="zh-CN" altLang="en-US" dirty="0"/>
          </a:p>
        </p:txBody>
      </p:sp>
    </p:spTree>
    <p:extLst>
      <p:ext uri="{BB962C8B-B14F-4D97-AF65-F5344CB8AC3E}">
        <p14:creationId xmlns:p14="http://schemas.microsoft.com/office/powerpoint/2010/main" val="1471736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640" y="476250"/>
            <a:ext cx="8808720" cy="5905500"/>
          </a:xfrm>
          <a:prstGeom prst="rect">
            <a:avLst/>
          </a:prstGeom>
        </p:spPr>
      </p:pic>
      <p:sp>
        <p:nvSpPr>
          <p:cNvPr id="4" name="文本框 3"/>
          <p:cNvSpPr txBox="1"/>
          <p:nvPr/>
        </p:nvSpPr>
        <p:spPr>
          <a:xfrm>
            <a:off x="7312323" y="5934973"/>
            <a:ext cx="4255699" cy="646331"/>
          </a:xfrm>
          <a:prstGeom prst="rect">
            <a:avLst/>
          </a:prstGeom>
          <a:solidFill>
            <a:schemeClr val="bg2"/>
          </a:solidFill>
        </p:spPr>
        <p:txBody>
          <a:bodyPr wrap="square" rtlCol="0">
            <a:spAutoFit/>
          </a:bodyPr>
          <a:lstStyle/>
          <a:p>
            <a:pPr algn="ctr"/>
            <a:r>
              <a:rPr lang="zh-CN" altLang="en-US" sz="3600" dirty="0" smtClean="0">
                <a:solidFill>
                  <a:srgbClr val="FF0000"/>
                </a:solidFill>
                <a:latin typeface="方正超粗黑_GBK" panose="03000509000000000000" pitchFamily="65" charset="-122"/>
                <a:ea typeface="方正超粗黑_GBK" panose="03000509000000000000" pitchFamily="65" charset="-122"/>
              </a:rPr>
              <a:t>发动机孔探孔</a:t>
            </a:r>
            <a:r>
              <a:rPr lang="en-US" altLang="zh-CN" sz="3600" dirty="0" smtClean="0">
                <a:solidFill>
                  <a:srgbClr val="FF0000"/>
                </a:solidFill>
                <a:latin typeface="方正超粗黑_GBK" panose="03000509000000000000" pitchFamily="65" charset="-122"/>
                <a:ea typeface="方正超粗黑_GBK" panose="03000509000000000000" pitchFamily="65" charset="-122"/>
              </a:rPr>
              <a:t>-</a:t>
            </a:r>
            <a:r>
              <a:rPr lang="zh-CN" altLang="en-US" sz="3600" dirty="0" smtClean="0">
                <a:solidFill>
                  <a:srgbClr val="FF0000"/>
                </a:solidFill>
                <a:latin typeface="方正超粗黑_GBK" panose="03000509000000000000" pitchFamily="65" charset="-122"/>
                <a:ea typeface="方正超粗黑_GBK" panose="03000509000000000000" pitchFamily="65" charset="-122"/>
              </a:rPr>
              <a:t>左侧</a:t>
            </a:r>
            <a:endParaRPr lang="zh-CN" altLang="en-US" sz="3600" dirty="0">
              <a:solidFill>
                <a:srgbClr val="FF0000"/>
              </a:solidFill>
              <a:latin typeface="方正超粗黑_GBK" panose="03000509000000000000" pitchFamily="65" charset="-122"/>
              <a:ea typeface="方正超粗黑_GBK" panose="03000509000000000000" pitchFamily="65" charset="-122"/>
            </a:endParaRPr>
          </a:p>
        </p:txBody>
      </p:sp>
      <p:sp>
        <p:nvSpPr>
          <p:cNvPr id="3" name="圆角矩形 2"/>
          <p:cNvSpPr/>
          <p:nvPr/>
        </p:nvSpPr>
        <p:spPr>
          <a:xfrm>
            <a:off x="9161254" y="3064175"/>
            <a:ext cx="405442" cy="343259"/>
          </a:xfrm>
          <a:prstGeom prst="round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7746522" y="1597684"/>
            <a:ext cx="405442" cy="343259"/>
          </a:xfrm>
          <a:prstGeom prst="round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7543801" y="5065503"/>
            <a:ext cx="832448" cy="593425"/>
          </a:xfrm>
          <a:prstGeom prst="round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90060" y="1608512"/>
            <a:ext cx="3613029" cy="3693319"/>
          </a:xfrm>
          <a:prstGeom prst="rect">
            <a:avLst/>
          </a:prstGeom>
          <a:solidFill>
            <a:schemeClr val="bg2"/>
          </a:solidFill>
        </p:spPr>
        <p:txBody>
          <a:bodyPr wrap="square" rtlCol="0">
            <a:spAutoFit/>
          </a:bodyPr>
          <a:lstStyle/>
          <a:p>
            <a:r>
              <a:rPr lang="en-US" altLang="zh-CN" dirty="0" smtClean="0">
                <a:latin typeface="方正超粗黑_GBK" panose="03000509000000000000" pitchFamily="65" charset="-122"/>
                <a:ea typeface="方正超粗黑_GBK" panose="03000509000000000000" pitchFamily="65" charset="-122"/>
              </a:rPr>
              <a:t>CFM56-7B</a:t>
            </a:r>
            <a:r>
              <a:rPr lang="zh-CN" altLang="en-US" dirty="0" smtClean="0">
                <a:latin typeface="方正超粗黑_GBK" panose="03000509000000000000" pitchFamily="65" charset="-122"/>
                <a:ea typeface="方正超粗黑_GBK" panose="03000509000000000000" pitchFamily="65" charset="-122"/>
              </a:rPr>
              <a:t>发动机上共有</a:t>
            </a:r>
            <a:r>
              <a:rPr lang="en-US" altLang="zh-CN" dirty="0" smtClean="0">
                <a:latin typeface="方正超粗黑_GBK" panose="03000509000000000000" pitchFamily="65" charset="-122"/>
                <a:ea typeface="方正超粗黑_GBK" panose="03000509000000000000" pitchFamily="65" charset="-122"/>
              </a:rPr>
              <a:t>21</a:t>
            </a:r>
            <a:r>
              <a:rPr lang="zh-CN" altLang="en-US" dirty="0" smtClean="0">
                <a:latin typeface="方正超粗黑_GBK" panose="03000509000000000000" pitchFamily="65" charset="-122"/>
                <a:ea typeface="方正超粗黑_GBK" panose="03000509000000000000" pitchFamily="65" charset="-122"/>
              </a:rPr>
              <a:t>个孔探孔（包括</a:t>
            </a:r>
            <a:r>
              <a:rPr lang="en-US" altLang="zh-CN" dirty="0" smtClean="0">
                <a:latin typeface="方正超粗黑_GBK" panose="03000509000000000000" pitchFamily="65" charset="-122"/>
                <a:ea typeface="方正超粗黑_GBK" panose="03000509000000000000" pitchFamily="65" charset="-122"/>
              </a:rPr>
              <a:t>2</a:t>
            </a:r>
            <a:r>
              <a:rPr lang="zh-CN" altLang="en-US" dirty="0" smtClean="0">
                <a:latin typeface="方正超粗黑_GBK" panose="03000509000000000000" pitchFamily="65" charset="-122"/>
                <a:ea typeface="方正超粗黑_GBK" panose="03000509000000000000" pitchFamily="65" charset="-122"/>
              </a:rPr>
              <a:t>个点火嘴安装孔）</a:t>
            </a:r>
          </a:p>
          <a:p>
            <a:r>
              <a:rPr lang="en-US" altLang="zh-CN" dirty="0" smtClean="0">
                <a:latin typeface="方正超粗黑_GBK" panose="03000509000000000000" pitchFamily="65" charset="-122"/>
                <a:ea typeface="方正超粗黑_GBK" panose="03000509000000000000" pitchFamily="65" charset="-122"/>
              </a:rPr>
              <a:t>1. </a:t>
            </a:r>
            <a:r>
              <a:rPr lang="zh-CN" altLang="en-US" dirty="0" smtClean="0">
                <a:latin typeface="方正超粗黑_GBK" panose="03000509000000000000" pitchFamily="65" charset="-122"/>
                <a:ea typeface="方正超粗黑_GBK" panose="03000509000000000000" pitchFamily="65" charset="-122"/>
              </a:rPr>
              <a:t>低压压气机：</a:t>
            </a:r>
            <a:r>
              <a:rPr lang="en-US" altLang="zh-CN" dirty="0" smtClean="0">
                <a:latin typeface="方正超粗黑_GBK" panose="03000509000000000000" pitchFamily="65" charset="-122"/>
                <a:ea typeface="方正超粗黑_GBK" panose="03000509000000000000" pitchFamily="65" charset="-122"/>
              </a:rPr>
              <a:t>1</a:t>
            </a:r>
            <a:r>
              <a:rPr lang="zh-CN" altLang="en-US" dirty="0" smtClean="0">
                <a:latin typeface="方正超粗黑_GBK" panose="03000509000000000000" pitchFamily="65" charset="-122"/>
                <a:ea typeface="方正超粗黑_GBK" panose="03000509000000000000" pitchFamily="65" charset="-122"/>
              </a:rPr>
              <a:t>个孔探孔（</a:t>
            </a:r>
            <a:r>
              <a:rPr lang="en-US" altLang="zh-CN" dirty="0" smtClean="0">
                <a:solidFill>
                  <a:srgbClr val="FF0000"/>
                </a:solidFill>
                <a:latin typeface="方正超粗黑_GBK" panose="03000509000000000000" pitchFamily="65" charset="-122"/>
                <a:ea typeface="方正超粗黑_GBK" panose="03000509000000000000" pitchFamily="65" charset="-122"/>
              </a:rPr>
              <a:t>S0</a:t>
            </a:r>
            <a:r>
              <a:rPr lang="zh-CN" altLang="en-US" dirty="0" smtClean="0">
                <a:latin typeface="方正超粗黑_GBK" panose="03000509000000000000" pitchFamily="65" charset="-122"/>
                <a:ea typeface="方正超粗黑_GBK" panose="03000509000000000000" pitchFamily="65" charset="-122"/>
              </a:rPr>
              <a:t>）</a:t>
            </a:r>
          </a:p>
          <a:p>
            <a:r>
              <a:rPr lang="en-US" altLang="zh-CN" dirty="0" smtClean="0">
                <a:latin typeface="方正超粗黑_GBK" panose="03000509000000000000" pitchFamily="65" charset="-122"/>
                <a:ea typeface="方正超粗黑_GBK" panose="03000509000000000000" pitchFamily="65" charset="-122"/>
              </a:rPr>
              <a:t>2. </a:t>
            </a:r>
            <a:r>
              <a:rPr lang="zh-CN" altLang="en-US" dirty="0" smtClean="0">
                <a:latin typeface="方正超粗黑_GBK" panose="03000509000000000000" pitchFamily="65" charset="-122"/>
                <a:ea typeface="方正超粗黑_GBK" panose="03000509000000000000" pitchFamily="65" charset="-122"/>
              </a:rPr>
              <a:t>高压压气机：</a:t>
            </a:r>
            <a:r>
              <a:rPr lang="en-US" altLang="zh-CN" dirty="0" smtClean="0">
                <a:latin typeface="方正超粗黑_GBK" panose="03000509000000000000" pitchFamily="65" charset="-122"/>
                <a:ea typeface="方正超粗黑_GBK" panose="03000509000000000000" pitchFamily="65" charset="-122"/>
              </a:rPr>
              <a:t>9</a:t>
            </a:r>
            <a:r>
              <a:rPr lang="zh-CN" altLang="en-US" dirty="0" smtClean="0">
                <a:latin typeface="方正超粗黑_GBK" panose="03000509000000000000" pitchFamily="65" charset="-122"/>
                <a:ea typeface="方正超粗黑_GBK" panose="03000509000000000000" pitchFamily="65" charset="-122"/>
              </a:rPr>
              <a:t>个孔探孔</a:t>
            </a:r>
          </a:p>
          <a:p>
            <a:r>
              <a:rPr lang="zh-CN" altLang="en-US" dirty="0" smtClean="0">
                <a:latin typeface="方正超粗黑_GBK" panose="03000509000000000000" pitchFamily="65" charset="-122"/>
                <a:ea typeface="方正超粗黑_GBK" panose="03000509000000000000" pitchFamily="65" charset="-122"/>
              </a:rPr>
              <a:t>（</a:t>
            </a:r>
            <a:r>
              <a:rPr lang="en-US" altLang="zh-CN" dirty="0" smtClean="0">
                <a:solidFill>
                  <a:srgbClr val="FF0000"/>
                </a:solidFill>
                <a:latin typeface="方正超粗黑_GBK" panose="03000509000000000000" pitchFamily="65" charset="-122"/>
                <a:ea typeface="方正超粗黑_GBK" panose="03000509000000000000" pitchFamily="65" charset="-122"/>
              </a:rPr>
              <a:t>S0</a:t>
            </a:r>
            <a:r>
              <a:rPr lang="zh-CN" altLang="en-US" dirty="0" smtClean="0">
                <a:solidFill>
                  <a:srgbClr val="FF0000"/>
                </a:solidFill>
                <a:latin typeface="方正超粗黑_GBK" panose="03000509000000000000" pitchFamily="65" charset="-122"/>
                <a:ea typeface="方正超粗黑_GBK" panose="03000509000000000000" pitchFamily="65" charset="-122"/>
              </a:rPr>
              <a:t>，</a:t>
            </a:r>
            <a:r>
              <a:rPr lang="en-US" altLang="zh-CN" dirty="0" smtClean="0">
                <a:solidFill>
                  <a:srgbClr val="FF0000"/>
                </a:solidFill>
                <a:latin typeface="方正超粗黑_GBK" panose="03000509000000000000" pitchFamily="65" charset="-122"/>
                <a:ea typeface="方正超粗黑_GBK" panose="03000509000000000000" pitchFamily="65" charset="-122"/>
              </a:rPr>
              <a:t>S1</a:t>
            </a:r>
            <a:r>
              <a:rPr lang="zh-CN" altLang="en-US" dirty="0" smtClean="0">
                <a:solidFill>
                  <a:srgbClr val="FF0000"/>
                </a:solidFill>
                <a:latin typeface="方正超粗黑_GBK" panose="03000509000000000000" pitchFamily="65" charset="-122"/>
                <a:ea typeface="方正超粗黑_GBK" panose="03000509000000000000" pitchFamily="65" charset="-122"/>
              </a:rPr>
              <a:t>，</a:t>
            </a:r>
            <a:r>
              <a:rPr lang="en-US" altLang="zh-CN" dirty="0" smtClean="0">
                <a:solidFill>
                  <a:srgbClr val="FF0000"/>
                </a:solidFill>
                <a:latin typeface="方正超粗黑_GBK" panose="03000509000000000000" pitchFamily="65" charset="-122"/>
                <a:ea typeface="方正超粗黑_GBK" panose="03000509000000000000" pitchFamily="65" charset="-122"/>
              </a:rPr>
              <a:t>S2</a:t>
            </a:r>
            <a:r>
              <a:rPr lang="zh-CN" altLang="en-US" dirty="0" smtClean="0">
                <a:solidFill>
                  <a:srgbClr val="FF0000"/>
                </a:solidFill>
                <a:latin typeface="方正超粗黑_GBK" panose="03000509000000000000" pitchFamily="65" charset="-122"/>
                <a:ea typeface="方正超粗黑_GBK" panose="03000509000000000000" pitchFamily="65" charset="-122"/>
              </a:rPr>
              <a:t>，</a:t>
            </a:r>
            <a:r>
              <a:rPr lang="en-US" altLang="zh-CN" dirty="0" smtClean="0">
                <a:solidFill>
                  <a:srgbClr val="FF0000"/>
                </a:solidFill>
                <a:latin typeface="方正超粗黑_GBK" panose="03000509000000000000" pitchFamily="65" charset="-122"/>
                <a:ea typeface="方正超粗黑_GBK" panose="03000509000000000000" pitchFamily="65" charset="-122"/>
              </a:rPr>
              <a:t>S3</a:t>
            </a:r>
            <a:r>
              <a:rPr lang="zh-CN" altLang="en-US" dirty="0" smtClean="0">
                <a:solidFill>
                  <a:srgbClr val="FF0000"/>
                </a:solidFill>
                <a:latin typeface="方正超粗黑_GBK" panose="03000509000000000000" pitchFamily="65" charset="-122"/>
                <a:ea typeface="方正超粗黑_GBK" panose="03000509000000000000" pitchFamily="65" charset="-122"/>
              </a:rPr>
              <a:t>，</a:t>
            </a:r>
            <a:r>
              <a:rPr lang="en-US" altLang="zh-CN" dirty="0" smtClean="0">
                <a:solidFill>
                  <a:srgbClr val="FF0000"/>
                </a:solidFill>
                <a:latin typeface="方正超粗黑_GBK" panose="03000509000000000000" pitchFamily="65" charset="-122"/>
                <a:ea typeface="方正超粗黑_GBK" panose="03000509000000000000" pitchFamily="65" charset="-122"/>
              </a:rPr>
              <a:t>S4</a:t>
            </a:r>
            <a:r>
              <a:rPr lang="zh-CN" altLang="en-US" dirty="0" smtClean="0">
                <a:solidFill>
                  <a:srgbClr val="FF0000"/>
                </a:solidFill>
                <a:latin typeface="方正超粗黑_GBK" panose="03000509000000000000" pitchFamily="65" charset="-122"/>
                <a:ea typeface="方正超粗黑_GBK" panose="03000509000000000000" pitchFamily="65" charset="-122"/>
              </a:rPr>
              <a:t>，</a:t>
            </a:r>
            <a:r>
              <a:rPr lang="en-US" altLang="zh-CN" dirty="0" smtClean="0">
                <a:solidFill>
                  <a:srgbClr val="FF0000"/>
                </a:solidFill>
                <a:latin typeface="方正超粗黑_GBK" panose="03000509000000000000" pitchFamily="65" charset="-122"/>
                <a:ea typeface="方正超粗黑_GBK" panose="03000509000000000000" pitchFamily="65" charset="-122"/>
              </a:rPr>
              <a:t>S5</a:t>
            </a:r>
            <a:r>
              <a:rPr lang="zh-CN" altLang="en-US" dirty="0" smtClean="0">
                <a:solidFill>
                  <a:srgbClr val="FF0000"/>
                </a:solidFill>
                <a:latin typeface="方正超粗黑_GBK" panose="03000509000000000000" pitchFamily="65" charset="-122"/>
                <a:ea typeface="方正超粗黑_GBK" panose="03000509000000000000" pitchFamily="65" charset="-122"/>
              </a:rPr>
              <a:t>，</a:t>
            </a:r>
            <a:r>
              <a:rPr lang="en-US" altLang="zh-CN" dirty="0" smtClean="0">
                <a:solidFill>
                  <a:srgbClr val="FF0000"/>
                </a:solidFill>
                <a:latin typeface="方正超粗黑_GBK" panose="03000509000000000000" pitchFamily="65" charset="-122"/>
                <a:ea typeface="方正超粗黑_GBK" panose="03000509000000000000" pitchFamily="65" charset="-122"/>
              </a:rPr>
              <a:t>S6</a:t>
            </a:r>
            <a:r>
              <a:rPr lang="zh-CN" altLang="en-US" dirty="0" smtClean="0">
                <a:solidFill>
                  <a:srgbClr val="FF0000"/>
                </a:solidFill>
                <a:latin typeface="方正超粗黑_GBK" panose="03000509000000000000" pitchFamily="65" charset="-122"/>
                <a:ea typeface="方正超粗黑_GBK" panose="03000509000000000000" pitchFamily="65" charset="-122"/>
              </a:rPr>
              <a:t>，</a:t>
            </a:r>
            <a:r>
              <a:rPr lang="en-US" altLang="zh-CN" dirty="0" smtClean="0">
                <a:solidFill>
                  <a:srgbClr val="FF0000"/>
                </a:solidFill>
                <a:latin typeface="方正超粗黑_GBK" panose="03000509000000000000" pitchFamily="65" charset="-122"/>
                <a:ea typeface="方正超粗黑_GBK" panose="03000509000000000000" pitchFamily="65" charset="-122"/>
              </a:rPr>
              <a:t>S7</a:t>
            </a:r>
            <a:r>
              <a:rPr lang="zh-CN" altLang="en-US" dirty="0" smtClean="0">
                <a:solidFill>
                  <a:srgbClr val="FF0000"/>
                </a:solidFill>
                <a:latin typeface="方正超粗黑_GBK" panose="03000509000000000000" pitchFamily="65" charset="-122"/>
                <a:ea typeface="方正超粗黑_GBK" panose="03000509000000000000" pitchFamily="65" charset="-122"/>
              </a:rPr>
              <a:t>，</a:t>
            </a:r>
            <a:r>
              <a:rPr lang="en-US" altLang="zh-CN" dirty="0" smtClean="0">
                <a:solidFill>
                  <a:srgbClr val="FF0000"/>
                </a:solidFill>
                <a:latin typeface="方正超粗黑_GBK" panose="03000509000000000000" pitchFamily="65" charset="-122"/>
                <a:ea typeface="方正超粗黑_GBK" panose="03000509000000000000" pitchFamily="65" charset="-122"/>
              </a:rPr>
              <a:t>S8</a:t>
            </a:r>
            <a:r>
              <a:rPr lang="zh-CN" altLang="en-US" dirty="0" smtClean="0">
                <a:solidFill>
                  <a:srgbClr val="FF0000"/>
                </a:solidFill>
                <a:latin typeface="方正超粗黑_GBK" panose="03000509000000000000" pitchFamily="65" charset="-122"/>
                <a:ea typeface="方正超粗黑_GBK" panose="03000509000000000000" pitchFamily="65" charset="-122"/>
              </a:rPr>
              <a:t>，</a:t>
            </a:r>
            <a:r>
              <a:rPr lang="en-US" altLang="zh-CN" dirty="0" smtClean="0">
                <a:solidFill>
                  <a:srgbClr val="FF0000"/>
                </a:solidFill>
                <a:latin typeface="方正超粗黑_GBK" panose="03000509000000000000" pitchFamily="65" charset="-122"/>
                <a:ea typeface="方正超粗黑_GBK" panose="03000509000000000000" pitchFamily="65" charset="-122"/>
              </a:rPr>
              <a:t>S9</a:t>
            </a:r>
            <a:r>
              <a:rPr lang="zh-CN" altLang="en-US" dirty="0" smtClean="0">
                <a:latin typeface="方正超粗黑_GBK" panose="03000509000000000000" pitchFamily="65" charset="-122"/>
                <a:ea typeface="方正超粗黑_GBK" panose="03000509000000000000" pitchFamily="65" charset="-122"/>
              </a:rPr>
              <a:t>）</a:t>
            </a:r>
          </a:p>
          <a:p>
            <a:r>
              <a:rPr lang="en-US" altLang="zh-CN" dirty="0" smtClean="0">
                <a:latin typeface="方正超粗黑_GBK" panose="03000509000000000000" pitchFamily="65" charset="-122"/>
                <a:ea typeface="方正超粗黑_GBK" panose="03000509000000000000" pitchFamily="65" charset="-122"/>
              </a:rPr>
              <a:t>3. </a:t>
            </a:r>
            <a:r>
              <a:rPr lang="zh-CN" altLang="en-US" dirty="0" smtClean="0">
                <a:latin typeface="方正超粗黑_GBK" panose="03000509000000000000" pitchFamily="65" charset="-122"/>
                <a:ea typeface="方正超粗黑_GBK" panose="03000509000000000000" pitchFamily="65" charset="-122"/>
              </a:rPr>
              <a:t>燃烧室： </a:t>
            </a:r>
          </a:p>
          <a:p>
            <a:r>
              <a:rPr lang="en-US" altLang="zh-CN" dirty="0" smtClean="0">
                <a:latin typeface="方正超粗黑_GBK" panose="03000509000000000000" pitchFamily="65" charset="-122"/>
                <a:ea typeface="方正超粗黑_GBK" panose="03000509000000000000" pitchFamily="65" charset="-122"/>
              </a:rPr>
              <a:t>4</a:t>
            </a:r>
            <a:r>
              <a:rPr lang="zh-CN" altLang="en-US" dirty="0" smtClean="0">
                <a:latin typeface="方正超粗黑_GBK" panose="03000509000000000000" pitchFamily="65" charset="-122"/>
                <a:ea typeface="方正超粗黑_GBK" panose="03000509000000000000" pitchFamily="65" charset="-122"/>
              </a:rPr>
              <a:t>个孔探孔（</a:t>
            </a:r>
            <a:r>
              <a:rPr lang="en-US" altLang="zh-CN" dirty="0" smtClean="0">
                <a:solidFill>
                  <a:srgbClr val="FF0000"/>
                </a:solidFill>
                <a:latin typeface="方正超粗黑_GBK" panose="03000509000000000000" pitchFamily="65" charset="-122"/>
                <a:ea typeface="方正超粗黑_GBK" panose="03000509000000000000" pitchFamily="65" charset="-122"/>
              </a:rPr>
              <a:t>S12</a:t>
            </a:r>
            <a:r>
              <a:rPr lang="zh-CN" altLang="en-US" dirty="0" smtClean="0">
                <a:solidFill>
                  <a:srgbClr val="FF0000"/>
                </a:solidFill>
                <a:latin typeface="方正超粗黑_GBK" panose="03000509000000000000" pitchFamily="65" charset="-122"/>
                <a:ea typeface="方正超粗黑_GBK" panose="03000509000000000000" pitchFamily="65" charset="-122"/>
              </a:rPr>
              <a:t>，</a:t>
            </a:r>
            <a:r>
              <a:rPr lang="en-US" altLang="zh-CN" dirty="0" smtClean="0">
                <a:solidFill>
                  <a:srgbClr val="FF0000"/>
                </a:solidFill>
                <a:latin typeface="方正超粗黑_GBK" panose="03000509000000000000" pitchFamily="65" charset="-122"/>
                <a:ea typeface="方正超粗黑_GBK" panose="03000509000000000000" pitchFamily="65" charset="-122"/>
              </a:rPr>
              <a:t>S13</a:t>
            </a:r>
            <a:r>
              <a:rPr lang="zh-CN" altLang="en-US" dirty="0" smtClean="0">
                <a:solidFill>
                  <a:srgbClr val="FF0000"/>
                </a:solidFill>
                <a:latin typeface="方正超粗黑_GBK" panose="03000509000000000000" pitchFamily="65" charset="-122"/>
                <a:ea typeface="方正超粗黑_GBK" panose="03000509000000000000" pitchFamily="65" charset="-122"/>
              </a:rPr>
              <a:t>，</a:t>
            </a:r>
            <a:r>
              <a:rPr lang="en-US" altLang="zh-CN" dirty="0" smtClean="0">
                <a:solidFill>
                  <a:srgbClr val="FF0000"/>
                </a:solidFill>
                <a:latin typeface="方正超粗黑_GBK" panose="03000509000000000000" pitchFamily="65" charset="-122"/>
                <a:ea typeface="方正超粗黑_GBK" panose="03000509000000000000" pitchFamily="65" charset="-122"/>
              </a:rPr>
              <a:t>S14</a:t>
            </a:r>
            <a:r>
              <a:rPr lang="zh-CN" altLang="en-US" dirty="0" smtClean="0">
                <a:solidFill>
                  <a:srgbClr val="FF0000"/>
                </a:solidFill>
                <a:latin typeface="方正超粗黑_GBK" panose="03000509000000000000" pitchFamily="65" charset="-122"/>
                <a:ea typeface="方正超粗黑_GBK" panose="03000509000000000000" pitchFamily="65" charset="-122"/>
              </a:rPr>
              <a:t>，</a:t>
            </a:r>
            <a:r>
              <a:rPr lang="en-US" altLang="zh-CN" dirty="0" smtClean="0">
                <a:solidFill>
                  <a:srgbClr val="FF0000"/>
                </a:solidFill>
                <a:latin typeface="方正超粗黑_GBK" panose="03000509000000000000" pitchFamily="65" charset="-122"/>
                <a:ea typeface="方正超粗黑_GBK" panose="03000509000000000000" pitchFamily="65" charset="-122"/>
              </a:rPr>
              <a:t>S15</a:t>
            </a:r>
            <a:r>
              <a:rPr lang="zh-CN" altLang="en-US" dirty="0" smtClean="0">
                <a:latin typeface="方正超粗黑_GBK" panose="03000509000000000000" pitchFamily="65" charset="-122"/>
                <a:ea typeface="方正超粗黑_GBK" panose="03000509000000000000" pitchFamily="65" charset="-122"/>
              </a:rPr>
              <a:t>），</a:t>
            </a:r>
          </a:p>
          <a:p>
            <a:r>
              <a:rPr lang="en-US" altLang="zh-CN" dirty="0" smtClean="0">
                <a:latin typeface="方正超粗黑_GBK" panose="03000509000000000000" pitchFamily="65" charset="-122"/>
                <a:ea typeface="方正超粗黑_GBK" panose="03000509000000000000" pitchFamily="65" charset="-122"/>
              </a:rPr>
              <a:t>2</a:t>
            </a:r>
            <a:r>
              <a:rPr lang="zh-CN" altLang="en-US" dirty="0" smtClean="0">
                <a:latin typeface="方正超粗黑_GBK" panose="03000509000000000000" pitchFamily="65" charset="-122"/>
                <a:ea typeface="方正超粗黑_GBK" panose="03000509000000000000" pitchFamily="65" charset="-122"/>
              </a:rPr>
              <a:t>个点火电嘴安装孔（</a:t>
            </a:r>
            <a:r>
              <a:rPr lang="en-US" altLang="zh-CN" dirty="0" smtClean="0">
                <a:solidFill>
                  <a:srgbClr val="FF0000"/>
                </a:solidFill>
                <a:latin typeface="方正超粗黑_GBK" panose="03000509000000000000" pitchFamily="65" charset="-122"/>
                <a:ea typeface="方正超粗黑_GBK" panose="03000509000000000000" pitchFamily="65" charset="-122"/>
              </a:rPr>
              <a:t>S10</a:t>
            </a:r>
            <a:r>
              <a:rPr lang="zh-CN" altLang="en-US" dirty="0" smtClean="0">
                <a:solidFill>
                  <a:srgbClr val="FF0000"/>
                </a:solidFill>
                <a:latin typeface="方正超粗黑_GBK" panose="03000509000000000000" pitchFamily="65" charset="-122"/>
                <a:ea typeface="方正超粗黑_GBK" panose="03000509000000000000" pitchFamily="65" charset="-122"/>
              </a:rPr>
              <a:t>，</a:t>
            </a:r>
            <a:r>
              <a:rPr lang="en-US" altLang="zh-CN" dirty="0" smtClean="0">
                <a:solidFill>
                  <a:srgbClr val="FF0000"/>
                </a:solidFill>
                <a:latin typeface="方正超粗黑_GBK" panose="03000509000000000000" pitchFamily="65" charset="-122"/>
                <a:ea typeface="方正超粗黑_GBK" panose="03000509000000000000" pitchFamily="65" charset="-122"/>
              </a:rPr>
              <a:t>S11</a:t>
            </a:r>
            <a:r>
              <a:rPr lang="zh-CN" altLang="en-US" dirty="0" smtClean="0">
                <a:latin typeface="方正超粗黑_GBK" panose="03000509000000000000" pitchFamily="65" charset="-122"/>
                <a:ea typeface="方正超粗黑_GBK" panose="03000509000000000000" pitchFamily="65" charset="-122"/>
              </a:rPr>
              <a:t>）</a:t>
            </a:r>
          </a:p>
          <a:p>
            <a:r>
              <a:rPr lang="en-US" altLang="zh-CN" dirty="0" smtClean="0">
                <a:latin typeface="方正超粗黑_GBK" panose="03000509000000000000" pitchFamily="65" charset="-122"/>
                <a:ea typeface="方正超粗黑_GBK" panose="03000509000000000000" pitchFamily="65" charset="-122"/>
              </a:rPr>
              <a:t>4. </a:t>
            </a:r>
            <a:r>
              <a:rPr lang="zh-CN" altLang="en-US" dirty="0" smtClean="0">
                <a:latin typeface="方正超粗黑_GBK" panose="03000509000000000000" pitchFamily="65" charset="-122"/>
                <a:ea typeface="方正超粗黑_GBK" panose="03000509000000000000" pitchFamily="65" charset="-122"/>
              </a:rPr>
              <a:t>高、低压涡轮：</a:t>
            </a:r>
            <a:r>
              <a:rPr lang="en-US" altLang="zh-CN" dirty="0" smtClean="0">
                <a:latin typeface="方正超粗黑_GBK" panose="03000509000000000000" pitchFamily="65" charset="-122"/>
                <a:ea typeface="方正超粗黑_GBK" panose="03000509000000000000" pitchFamily="65" charset="-122"/>
              </a:rPr>
              <a:t>5</a:t>
            </a:r>
            <a:r>
              <a:rPr lang="zh-CN" altLang="en-US" dirty="0" smtClean="0">
                <a:latin typeface="方正超粗黑_GBK" panose="03000509000000000000" pitchFamily="65" charset="-122"/>
                <a:ea typeface="方正超粗黑_GBK" panose="03000509000000000000" pitchFamily="65" charset="-122"/>
              </a:rPr>
              <a:t>个孔探孔（</a:t>
            </a:r>
            <a:r>
              <a:rPr lang="en-US" altLang="zh-CN" dirty="0" smtClean="0">
                <a:solidFill>
                  <a:srgbClr val="FF0000"/>
                </a:solidFill>
                <a:latin typeface="方正超粗黑_GBK" panose="03000509000000000000" pitchFamily="65" charset="-122"/>
                <a:ea typeface="方正超粗黑_GBK" panose="03000509000000000000" pitchFamily="65" charset="-122"/>
              </a:rPr>
              <a:t>S16</a:t>
            </a:r>
            <a:r>
              <a:rPr lang="zh-CN" altLang="en-US" dirty="0" smtClean="0">
                <a:solidFill>
                  <a:srgbClr val="FF0000"/>
                </a:solidFill>
                <a:latin typeface="方正超粗黑_GBK" panose="03000509000000000000" pitchFamily="65" charset="-122"/>
                <a:ea typeface="方正超粗黑_GBK" panose="03000509000000000000" pitchFamily="65" charset="-122"/>
              </a:rPr>
              <a:t>，</a:t>
            </a:r>
            <a:r>
              <a:rPr lang="en-US" altLang="zh-CN" dirty="0" smtClean="0">
                <a:solidFill>
                  <a:srgbClr val="FF0000"/>
                </a:solidFill>
                <a:latin typeface="方正超粗黑_GBK" panose="03000509000000000000" pitchFamily="65" charset="-122"/>
                <a:ea typeface="方正超粗黑_GBK" panose="03000509000000000000" pitchFamily="65" charset="-122"/>
              </a:rPr>
              <a:t>S17</a:t>
            </a:r>
            <a:r>
              <a:rPr lang="zh-CN" altLang="en-US" dirty="0" smtClean="0">
                <a:solidFill>
                  <a:srgbClr val="FF0000"/>
                </a:solidFill>
                <a:latin typeface="方正超粗黑_GBK" panose="03000509000000000000" pitchFamily="65" charset="-122"/>
                <a:ea typeface="方正超粗黑_GBK" panose="03000509000000000000" pitchFamily="65" charset="-122"/>
              </a:rPr>
              <a:t>，</a:t>
            </a:r>
            <a:r>
              <a:rPr lang="en-US" altLang="zh-CN" dirty="0" smtClean="0">
                <a:solidFill>
                  <a:srgbClr val="FF0000"/>
                </a:solidFill>
                <a:latin typeface="方正超粗黑_GBK" panose="03000509000000000000" pitchFamily="65" charset="-122"/>
                <a:ea typeface="方正超粗黑_GBK" panose="03000509000000000000" pitchFamily="65" charset="-122"/>
              </a:rPr>
              <a:t>S18</a:t>
            </a:r>
            <a:r>
              <a:rPr lang="zh-CN" altLang="en-US" dirty="0" smtClean="0">
                <a:solidFill>
                  <a:srgbClr val="FF0000"/>
                </a:solidFill>
                <a:latin typeface="方正超粗黑_GBK" panose="03000509000000000000" pitchFamily="65" charset="-122"/>
                <a:ea typeface="方正超粗黑_GBK" panose="03000509000000000000" pitchFamily="65" charset="-122"/>
              </a:rPr>
              <a:t>，</a:t>
            </a:r>
            <a:r>
              <a:rPr lang="en-US" altLang="zh-CN" dirty="0" smtClean="0">
                <a:solidFill>
                  <a:srgbClr val="FF0000"/>
                </a:solidFill>
                <a:latin typeface="方正超粗黑_GBK" panose="03000509000000000000" pitchFamily="65" charset="-122"/>
                <a:ea typeface="方正超粗黑_GBK" panose="03000509000000000000" pitchFamily="65" charset="-122"/>
              </a:rPr>
              <a:t>S19</a:t>
            </a:r>
            <a:r>
              <a:rPr lang="zh-CN" altLang="en-US" dirty="0" smtClean="0">
                <a:solidFill>
                  <a:srgbClr val="FF0000"/>
                </a:solidFill>
                <a:latin typeface="方正超粗黑_GBK" panose="03000509000000000000" pitchFamily="65" charset="-122"/>
                <a:ea typeface="方正超粗黑_GBK" panose="03000509000000000000" pitchFamily="65" charset="-122"/>
              </a:rPr>
              <a:t>，</a:t>
            </a:r>
            <a:r>
              <a:rPr lang="en-US" altLang="zh-CN" dirty="0" smtClean="0">
                <a:solidFill>
                  <a:srgbClr val="FF0000"/>
                </a:solidFill>
                <a:latin typeface="方正超粗黑_GBK" panose="03000509000000000000" pitchFamily="65" charset="-122"/>
                <a:ea typeface="方正超粗黑_GBK" panose="03000509000000000000" pitchFamily="65" charset="-122"/>
              </a:rPr>
              <a:t>S20</a:t>
            </a:r>
            <a:r>
              <a:rPr lang="zh-CN" altLang="en-US" dirty="0" smtClean="0">
                <a:latin typeface="方正超粗黑_GBK" panose="03000509000000000000" pitchFamily="65" charset="-122"/>
                <a:ea typeface="方正超粗黑_GBK" panose="03000509000000000000" pitchFamily="65" charset="-122"/>
              </a:rPr>
              <a:t>）</a:t>
            </a:r>
          </a:p>
        </p:txBody>
      </p:sp>
      <p:sp>
        <p:nvSpPr>
          <p:cNvPr id="10" name="文本框 9"/>
          <p:cNvSpPr txBox="1"/>
          <p:nvPr/>
        </p:nvSpPr>
        <p:spPr>
          <a:xfrm>
            <a:off x="6690505" y="1132563"/>
            <a:ext cx="2470749"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燃烧室孔探孔（</a:t>
            </a:r>
            <a:r>
              <a:rPr lang="en-US" altLang="zh-CN" dirty="0" smtClean="0">
                <a:solidFill>
                  <a:srgbClr val="FF0000"/>
                </a:solidFill>
                <a:latin typeface="方正超粗黑_GBK" panose="03000509000000000000" pitchFamily="65" charset="-122"/>
                <a:ea typeface="方正超粗黑_GBK" panose="03000509000000000000" pitchFamily="65" charset="-122"/>
              </a:rPr>
              <a:t>S15</a:t>
            </a:r>
            <a:r>
              <a:rPr lang="zh-CN" altLang="en-US" dirty="0" smtClean="0">
                <a:latin typeface="方正超粗黑_GBK" panose="03000509000000000000" pitchFamily="65" charset="-122"/>
                <a:ea typeface="方正超粗黑_GBK" panose="03000509000000000000" pitchFamily="65" charset="-122"/>
              </a:rPr>
              <a:t>）</a:t>
            </a:r>
          </a:p>
        </p:txBody>
      </p:sp>
    </p:spTree>
    <p:extLst>
      <p:ext uri="{BB962C8B-B14F-4D97-AF65-F5344CB8AC3E}">
        <p14:creationId xmlns:p14="http://schemas.microsoft.com/office/powerpoint/2010/main" val="364920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3070" y="426720"/>
            <a:ext cx="8785860" cy="6004560"/>
          </a:xfrm>
          <a:prstGeom prst="rect">
            <a:avLst/>
          </a:prstGeom>
        </p:spPr>
      </p:pic>
      <p:sp>
        <p:nvSpPr>
          <p:cNvPr id="4" name="文本框 3"/>
          <p:cNvSpPr txBox="1"/>
          <p:nvPr/>
        </p:nvSpPr>
        <p:spPr>
          <a:xfrm>
            <a:off x="230036" y="6012611"/>
            <a:ext cx="4255699" cy="646331"/>
          </a:xfrm>
          <a:prstGeom prst="rect">
            <a:avLst/>
          </a:prstGeom>
          <a:solidFill>
            <a:schemeClr val="bg2"/>
          </a:solidFill>
        </p:spPr>
        <p:txBody>
          <a:bodyPr wrap="square" rtlCol="0">
            <a:spAutoFit/>
          </a:bodyPr>
          <a:lstStyle/>
          <a:p>
            <a:pPr algn="ctr"/>
            <a:r>
              <a:rPr lang="zh-CN" altLang="en-US" sz="3600" dirty="0" smtClean="0">
                <a:solidFill>
                  <a:srgbClr val="FF0000"/>
                </a:solidFill>
                <a:latin typeface="方正超粗黑_GBK" panose="03000509000000000000" pitchFamily="65" charset="-122"/>
                <a:ea typeface="方正超粗黑_GBK" panose="03000509000000000000" pitchFamily="65" charset="-122"/>
              </a:rPr>
              <a:t>发动机孔探孔</a:t>
            </a:r>
            <a:r>
              <a:rPr lang="en-US" altLang="zh-CN" sz="3600" dirty="0" smtClean="0">
                <a:solidFill>
                  <a:srgbClr val="FF0000"/>
                </a:solidFill>
                <a:latin typeface="方正超粗黑_GBK" panose="03000509000000000000" pitchFamily="65" charset="-122"/>
                <a:ea typeface="方正超粗黑_GBK" panose="03000509000000000000" pitchFamily="65" charset="-122"/>
              </a:rPr>
              <a:t>-</a:t>
            </a:r>
            <a:r>
              <a:rPr lang="zh-CN" altLang="en-US" sz="3600" dirty="0" smtClean="0">
                <a:solidFill>
                  <a:srgbClr val="FF0000"/>
                </a:solidFill>
                <a:latin typeface="方正超粗黑_GBK" panose="03000509000000000000" pitchFamily="65" charset="-122"/>
                <a:ea typeface="方正超粗黑_GBK" panose="03000509000000000000" pitchFamily="65" charset="-122"/>
              </a:rPr>
              <a:t>右侧</a:t>
            </a:r>
            <a:endParaRPr lang="zh-CN" altLang="en-US" sz="3600" dirty="0">
              <a:solidFill>
                <a:srgbClr val="FF0000"/>
              </a:solidFill>
              <a:latin typeface="方正超粗黑_GBK" panose="03000509000000000000" pitchFamily="65" charset="-122"/>
              <a:ea typeface="方正超粗黑_GBK" panose="03000509000000000000" pitchFamily="65" charset="-122"/>
            </a:endParaRPr>
          </a:p>
        </p:txBody>
      </p:sp>
      <p:sp>
        <p:nvSpPr>
          <p:cNvPr id="6" name="圆角矩形 5"/>
          <p:cNvSpPr/>
          <p:nvPr/>
        </p:nvSpPr>
        <p:spPr>
          <a:xfrm>
            <a:off x="4658265" y="1338891"/>
            <a:ext cx="405442" cy="343259"/>
          </a:xfrm>
          <a:prstGeom prst="round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3614469" y="1261254"/>
            <a:ext cx="405442" cy="343259"/>
          </a:xfrm>
          <a:prstGeom prst="round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4283014" y="4953359"/>
            <a:ext cx="405442" cy="343259"/>
          </a:xfrm>
          <a:prstGeom prst="round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2329131" y="2443072"/>
            <a:ext cx="759125" cy="653811"/>
          </a:xfrm>
          <a:prstGeom prst="round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5546785" y="4953359"/>
            <a:ext cx="681486" cy="343259"/>
          </a:xfrm>
          <a:prstGeom prst="round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2570672" y="5417609"/>
            <a:ext cx="362310" cy="224068"/>
          </a:xfrm>
          <a:prstGeom prst="round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3166935" y="5253592"/>
            <a:ext cx="362310" cy="224068"/>
          </a:xfrm>
          <a:prstGeom prst="round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2932982" y="5542686"/>
            <a:ext cx="362310" cy="224068"/>
          </a:xfrm>
          <a:prstGeom prst="round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3543819" y="5404830"/>
            <a:ext cx="362310" cy="224068"/>
          </a:xfrm>
          <a:prstGeom prst="round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8245215" y="3765811"/>
            <a:ext cx="362310" cy="224068"/>
          </a:xfrm>
          <a:prstGeom prst="round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219773" y="122346"/>
            <a:ext cx="5206242" cy="923330"/>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燃烧室：</a:t>
            </a:r>
            <a:r>
              <a:rPr lang="en-US" altLang="zh-CN" dirty="0" smtClean="0">
                <a:solidFill>
                  <a:srgbClr val="FF0000"/>
                </a:solidFill>
                <a:latin typeface="方正超粗黑_GBK" panose="03000509000000000000" pitchFamily="65" charset="-122"/>
                <a:ea typeface="方正超粗黑_GBK" panose="03000509000000000000" pitchFamily="65" charset="-122"/>
              </a:rPr>
              <a:t>S12</a:t>
            </a:r>
            <a:r>
              <a:rPr lang="zh-CN" altLang="en-US" dirty="0" smtClean="0">
                <a:solidFill>
                  <a:srgbClr val="FF0000"/>
                </a:solidFill>
                <a:latin typeface="方正超粗黑_GBK" panose="03000509000000000000" pitchFamily="65" charset="-122"/>
                <a:ea typeface="方正超粗黑_GBK" panose="03000509000000000000" pitchFamily="65" charset="-122"/>
              </a:rPr>
              <a:t>，</a:t>
            </a:r>
            <a:r>
              <a:rPr lang="en-US" altLang="zh-CN" dirty="0" smtClean="0">
                <a:solidFill>
                  <a:srgbClr val="FF0000"/>
                </a:solidFill>
                <a:latin typeface="方正超粗黑_GBK" panose="03000509000000000000" pitchFamily="65" charset="-122"/>
                <a:ea typeface="方正超粗黑_GBK" panose="03000509000000000000" pitchFamily="65" charset="-122"/>
              </a:rPr>
              <a:t>S13</a:t>
            </a:r>
            <a:r>
              <a:rPr lang="zh-CN" altLang="en-US" dirty="0" smtClean="0">
                <a:solidFill>
                  <a:srgbClr val="FF0000"/>
                </a:solidFill>
                <a:latin typeface="方正超粗黑_GBK" panose="03000509000000000000" pitchFamily="65" charset="-122"/>
                <a:ea typeface="方正超粗黑_GBK" panose="03000509000000000000" pitchFamily="65" charset="-122"/>
              </a:rPr>
              <a:t>，</a:t>
            </a:r>
            <a:r>
              <a:rPr lang="en-US" altLang="zh-CN" dirty="0" smtClean="0">
                <a:solidFill>
                  <a:srgbClr val="FF0000"/>
                </a:solidFill>
                <a:latin typeface="方正超粗黑_GBK" panose="03000509000000000000" pitchFamily="65" charset="-122"/>
                <a:ea typeface="方正超粗黑_GBK" panose="03000509000000000000" pitchFamily="65" charset="-122"/>
              </a:rPr>
              <a:t>S14</a:t>
            </a:r>
            <a:r>
              <a:rPr lang="zh-CN" altLang="en-US" dirty="0" smtClean="0">
                <a:solidFill>
                  <a:srgbClr val="FF0000"/>
                </a:solidFill>
                <a:latin typeface="方正超粗黑_GBK" panose="03000509000000000000" pitchFamily="65" charset="-122"/>
                <a:ea typeface="方正超粗黑_GBK" panose="03000509000000000000" pitchFamily="65" charset="-122"/>
              </a:rPr>
              <a:t>，</a:t>
            </a:r>
            <a:r>
              <a:rPr lang="en-US" altLang="zh-CN" dirty="0" smtClean="0">
                <a:solidFill>
                  <a:srgbClr val="7030A0"/>
                </a:solidFill>
                <a:latin typeface="方正超粗黑_GBK" panose="03000509000000000000" pitchFamily="65" charset="-122"/>
                <a:ea typeface="方正超粗黑_GBK" panose="03000509000000000000" pitchFamily="65" charset="-122"/>
              </a:rPr>
              <a:t>S15</a:t>
            </a:r>
          </a:p>
          <a:p>
            <a:r>
              <a:rPr lang="zh-CN" altLang="en-US" dirty="0" smtClean="0">
                <a:latin typeface="方正超粗黑_GBK" panose="03000509000000000000" pitchFamily="65" charset="-122"/>
                <a:ea typeface="方正超粗黑_GBK" panose="03000509000000000000" pitchFamily="65" charset="-122"/>
              </a:rPr>
              <a:t>点火嘴安装孔：</a:t>
            </a:r>
            <a:r>
              <a:rPr lang="en-US" altLang="zh-CN" dirty="0" smtClean="0">
                <a:solidFill>
                  <a:srgbClr val="FF0000"/>
                </a:solidFill>
                <a:latin typeface="方正超粗黑_GBK" panose="03000509000000000000" pitchFamily="65" charset="-122"/>
                <a:ea typeface="方正超粗黑_GBK" panose="03000509000000000000" pitchFamily="65" charset="-122"/>
              </a:rPr>
              <a:t>S10</a:t>
            </a:r>
            <a:r>
              <a:rPr lang="zh-CN" altLang="en-US" dirty="0" smtClean="0">
                <a:solidFill>
                  <a:srgbClr val="FF0000"/>
                </a:solidFill>
                <a:latin typeface="方正超粗黑_GBK" panose="03000509000000000000" pitchFamily="65" charset="-122"/>
                <a:ea typeface="方正超粗黑_GBK" panose="03000509000000000000" pitchFamily="65" charset="-122"/>
              </a:rPr>
              <a:t>，</a:t>
            </a:r>
            <a:r>
              <a:rPr lang="en-US" altLang="zh-CN" dirty="0" smtClean="0">
                <a:solidFill>
                  <a:srgbClr val="7030A0"/>
                </a:solidFill>
                <a:latin typeface="方正超粗黑_GBK" panose="03000509000000000000" pitchFamily="65" charset="-122"/>
                <a:ea typeface="方正超粗黑_GBK" panose="03000509000000000000" pitchFamily="65" charset="-122"/>
              </a:rPr>
              <a:t>S11</a:t>
            </a:r>
            <a:endParaRPr lang="zh-CN" altLang="en-US" dirty="0" smtClean="0">
              <a:solidFill>
                <a:srgbClr val="7030A0"/>
              </a:solidFill>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高、低压涡轮：</a:t>
            </a:r>
            <a:r>
              <a:rPr lang="en-US" altLang="zh-CN" dirty="0" smtClean="0">
                <a:solidFill>
                  <a:srgbClr val="FF0000"/>
                </a:solidFill>
                <a:latin typeface="方正超粗黑_GBK" panose="03000509000000000000" pitchFamily="65" charset="-122"/>
                <a:ea typeface="方正超粗黑_GBK" panose="03000509000000000000" pitchFamily="65" charset="-122"/>
              </a:rPr>
              <a:t>S16</a:t>
            </a:r>
            <a:r>
              <a:rPr lang="zh-CN" altLang="en-US" dirty="0" smtClean="0">
                <a:solidFill>
                  <a:srgbClr val="FF0000"/>
                </a:solidFill>
                <a:latin typeface="方正超粗黑_GBK" panose="03000509000000000000" pitchFamily="65" charset="-122"/>
                <a:ea typeface="方正超粗黑_GBK" panose="03000509000000000000" pitchFamily="65" charset="-122"/>
              </a:rPr>
              <a:t>，</a:t>
            </a:r>
            <a:r>
              <a:rPr lang="en-US" altLang="zh-CN" dirty="0" smtClean="0">
                <a:solidFill>
                  <a:srgbClr val="7030A0"/>
                </a:solidFill>
                <a:latin typeface="方正超粗黑_GBK" panose="03000509000000000000" pitchFamily="65" charset="-122"/>
                <a:ea typeface="方正超粗黑_GBK" panose="03000509000000000000" pitchFamily="65" charset="-122"/>
              </a:rPr>
              <a:t>S17</a:t>
            </a:r>
            <a:r>
              <a:rPr lang="zh-CN" altLang="en-US" dirty="0" smtClean="0">
                <a:solidFill>
                  <a:srgbClr val="FF0000"/>
                </a:solidFill>
                <a:latin typeface="方正超粗黑_GBK" panose="03000509000000000000" pitchFamily="65" charset="-122"/>
                <a:ea typeface="方正超粗黑_GBK" panose="03000509000000000000" pitchFamily="65" charset="-122"/>
              </a:rPr>
              <a:t>，</a:t>
            </a:r>
            <a:r>
              <a:rPr lang="en-US" altLang="zh-CN" dirty="0" smtClean="0">
                <a:solidFill>
                  <a:srgbClr val="FF0000"/>
                </a:solidFill>
                <a:latin typeface="方正超粗黑_GBK" panose="03000509000000000000" pitchFamily="65" charset="-122"/>
                <a:ea typeface="方正超粗黑_GBK" panose="03000509000000000000" pitchFamily="65" charset="-122"/>
              </a:rPr>
              <a:t>S18</a:t>
            </a:r>
            <a:r>
              <a:rPr lang="zh-CN" altLang="en-US" dirty="0" smtClean="0">
                <a:solidFill>
                  <a:srgbClr val="FF0000"/>
                </a:solidFill>
                <a:latin typeface="方正超粗黑_GBK" panose="03000509000000000000" pitchFamily="65" charset="-122"/>
                <a:ea typeface="方正超粗黑_GBK" panose="03000509000000000000" pitchFamily="65" charset="-122"/>
              </a:rPr>
              <a:t>，</a:t>
            </a:r>
            <a:r>
              <a:rPr lang="en-US" altLang="zh-CN" dirty="0" smtClean="0">
                <a:solidFill>
                  <a:srgbClr val="FF0000"/>
                </a:solidFill>
                <a:latin typeface="方正超粗黑_GBK" panose="03000509000000000000" pitchFamily="65" charset="-122"/>
                <a:ea typeface="方正超粗黑_GBK" panose="03000509000000000000" pitchFamily="65" charset="-122"/>
              </a:rPr>
              <a:t>S19</a:t>
            </a:r>
            <a:r>
              <a:rPr lang="zh-CN" altLang="en-US" dirty="0" smtClean="0">
                <a:solidFill>
                  <a:srgbClr val="FF0000"/>
                </a:solidFill>
                <a:latin typeface="方正超粗黑_GBK" panose="03000509000000000000" pitchFamily="65" charset="-122"/>
                <a:ea typeface="方正超粗黑_GBK" panose="03000509000000000000" pitchFamily="65" charset="-122"/>
              </a:rPr>
              <a:t>，</a:t>
            </a:r>
            <a:r>
              <a:rPr lang="en-US" altLang="zh-CN" dirty="0" smtClean="0">
                <a:solidFill>
                  <a:srgbClr val="FF0000"/>
                </a:solidFill>
                <a:latin typeface="方正超粗黑_GBK" panose="03000509000000000000" pitchFamily="65" charset="-122"/>
                <a:ea typeface="方正超粗黑_GBK" panose="03000509000000000000" pitchFamily="65" charset="-122"/>
              </a:rPr>
              <a:t>S20</a:t>
            </a:r>
            <a:endParaRPr lang="zh-CN" altLang="en-US" dirty="0" smtClean="0">
              <a:latin typeface="方正超粗黑_GBK" panose="03000509000000000000" pitchFamily="65" charset="-122"/>
              <a:ea typeface="方正超粗黑_GBK" panose="03000509000000000000" pitchFamily="65" charset="-122"/>
            </a:endParaRPr>
          </a:p>
        </p:txBody>
      </p:sp>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0425" y="157722"/>
            <a:ext cx="3117009" cy="3343068"/>
          </a:xfrm>
          <a:prstGeom prst="rect">
            <a:avLst/>
          </a:prstGeom>
          <a:ln w="28575">
            <a:solidFill>
              <a:schemeClr val="accent4"/>
            </a:solidFill>
          </a:ln>
        </p:spPr>
      </p:pic>
      <p:sp>
        <p:nvSpPr>
          <p:cNvPr id="18" name="文本框 17"/>
          <p:cNvSpPr txBox="1"/>
          <p:nvPr/>
        </p:nvSpPr>
        <p:spPr>
          <a:xfrm>
            <a:off x="9035968" y="1829256"/>
            <a:ext cx="616990" cy="369332"/>
          </a:xfrm>
          <a:prstGeom prst="rect">
            <a:avLst/>
          </a:prstGeom>
          <a:solidFill>
            <a:schemeClr val="bg2"/>
          </a:solidFill>
        </p:spPr>
        <p:txBody>
          <a:bodyPr wrap="square" rtlCol="0">
            <a:spAutoFit/>
          </a:bodyPr>
          <a:lstStyle/>
          <a:p>
            <a:pPr algn="ctr"/>
            <a:r>
              <a:rPr lang="en-US" altLang="zh-CN" dirty="0" smtClean="0">
                <a:solidFill>
                  <a:srgbClr val="FF0000"/>
                </a:solidFill>
                <a:latin typeface="方正超粗黑_GBK" panose="03000509000000000000" pitchFamily="65" charset="-122"/>
                <a:ea typeface="方正超粗黑_GBK" panose="03000509000000000000" pitchFamily="65" charset="-122"/>
              </a:rPr>
              <a:t>S0</a:t>
            </a:r>
            <a:endParaRPr lang="zh-CN" altLang="en-US" dirty="0" smtClean="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0581548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TotalTime>
  <Words>2214</Words>
  <Application>Microsoft Office PowerPoint</Application>
  <PresentationFormat>宽屏</PresentationFormat>
  <Paragraphs>129</Paragraphs>
  <Slides>37</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37</vt:i4>
      </vt:variant>
    </vt:vector>
  </HeadingPairs>
  <TitlesOfParts>
    <vt:vector size="44" baseType="lpstr">
      <vt:lpstr>方正超粗黑_GBK</vt:lpstr>
      <vt:lpstr>宋体</vt:lpstr>
      <vt:lpstr>Arial</vt:lpstr>
      <vt:lpstr>Calibri</vt:lpstr>
      <vt:lpstr>Calibri Light</vt:lpstr>
      <vt:lpstr>Symbol</vt:lpstr>
      <vt:lpstr>Office 主题</vt:lpstr>
      <vt:lpstr>CFM56-7B</vt:lpstr>
      <vt:lpstr>§3.1   发动机状态监控</vt:lpstr>
      <vt:lpstr>PowerPoint 演示文稿</vt:lpstr>
      <vt:lpstr>§3.1   发动机状态监控</vt:lpstr>
      <vt:lpstr>§3.1   发动机状态监控</vt:lpstr>
      <vt:lpstr>§3.1   发动机状态监控</vt:lpstr>
      <vt:lpstr>§3.2   发动机孔探检查</vt:lpstr>
      <vt:lpstr>PowerPoint 演示文稿</vt:lpstr>
      <vt:lpstr>PowerPoint 演示文稿</vt:lpstr>
      <vt:lpstr>PowerPoint 演示文稿</vt:lpstr>
      <vt:lpstr>PowerPoint 演示文稿</vt:lpstr>
      <vt:lpstr>PowerPoint 演示文稿</vt:lpstr>
      <vt:lpstr>§3.3   发动机损伤的基本类型</vt:lpstr>
      <vt:lpstr>PowerPoint 演示文稿</vt:lpstr>
      <vt:lpstr>PowerPoint 演示文稿</vt:lpstr>
      <vt:lpstr>§3.3   发动机损伤的基本类型</vt:lpstr>
      <vt:lpstr>§3.3   发动机损伤的基本类型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XiTongPan.Com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匿名用户</dc:creator>
  <cp:lastModifiedBy>匿名用户</cp:lastModifiedBy>
  <cp:revision>79</cp:revision>
  <dcterms:created xsi:type="dcterms:W3CDTF">2018-09-08T22:34:02Z</dcterms:created>
  <dcterms:modified xsi:type="dcterms:W3CDTF">2018-09-09T02:01:15Z</dcterms:modified>
</cp:coreProperties>
</file>